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84000" cy="13716000"/>
  <p:notesSz cx="6858000" cy="9144000"/>
  <p:embeddedFontLs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Helvetica Neue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2592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jrmBr9G1QA3y14ssXK2mcBhoZMv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niil Kuznetsov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864" y="38"/>
      </p:cViewPr>
      <p:guideLst>
        <p:guide orient="horz" pos="4320"/>
        <p:guide pos="7680"/>
        <p:guide orient="horz"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11-12T05:05:24.370" idx="1">
    <p:pos x="3891" y="5873"/>
    <p:text>вот тут странное повторение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YXkII48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Привет-привет! Я сегодня расскажу про рост продукта CPx в рамках Авито, какие боли испытали и как их полечили)</a:t>
            </a: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1fac6de37_0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Концептуально продукт выглядит как воронка - фильтры. Представьте себе фильтр воды на кране. Он состоит из нескольких стадий фильтрации - грубой очистки, тонкой очистки и т.п. Также и мы на входе принимаем всевозможные события взаимодействия пары покупатель - продавец с площадки и пытаемся отфильтровать, какие события взаимодействия привели к сделке на нашей площадке. За это мы и списываем деньги</a:t>
            </a:r>
            <a:endParaRPr/>
          </a:p>
        </p:txBody>
      </p:sp>
      <p:sp>
        <p:nvSpPr>
          <p:cNvPr id="241" name="Google Shape;241;g311fac6de3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1fac6de37_0_1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Концептуально продукт выглядит как воронка - фильтры. Представьте себе фильтр воды на кране. Он состоит из нескольких стадий фильтрации - грубой очистки, тонкой очистки и т.п. Также и мы на вход принимаем всевозможные события взаимодействия пары покупатель - продавец с площадки и пытаемся отфильтровать, какие события взаимодействия привели к сделке на нашей площадке. За это мы и списываем деньги</a:t>
            </a:r>
            <a:endParaRPr/>
          </a:p>
        </p:txBody>
      </p:sp>
      <p:sp>
        <p:nvSpPr>
          <p:cNvPr id="258" name="Google Shape;258;g311fac6de3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Поговорим про рост. С середины 22 года мы выросли с 10к активных контрактов (активных продавцов на площадке, которые монетизируются CPx) до 800к активных контрактов</a:t>
            </a:r>
            <a:endParaRPr/>
          </a:p>
        </p:txBody>
      </p:sp>
      <p:sp>
        <p:nvSpPr>
          <p:cNvPr id="265" name="Google Shape;2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fc7aa7743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Также и признанные нами сделки, их количество только за последний год выросло в 4 раза</a:t>
            </a:r>
            <a:endParaRPr/>
          </a:p>
        </p:txBody>
      </p:sp>
      <p:sp>
        <p:nvSpPr>
          <p:cNvPr id="274" name="Google Shape;274;g30fc7aa774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fc7aa7743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 связи с этим перед нами стоят достаточно интересные технические челленджи, мы держим SLO 999, выдерживаем 6k запросов в секунду. Наша БД прирастает на 600+ GB в месяц. В домене у нас находится порядка 80 доменных и поддоменных (вспомогательных) сущностей</a:t>
            </a:r>
            <a:endParaRPr/>
          </a:p>
        </p:txBody>
      </p:sp>
      <p:sp>
        <p:nvSpPr>
          <p:cNvPr id="283" name="Google Shape;283;g30fc7aa77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fc7aa7743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На текущий момент продукт обслуживает команда из 12 крутых инженеров, но в связи с тем, что мы переходим к третьему этапу монетизации, и хотим строить более узкие селлерские продукты, переход от 5 вертикалей к 52 категориям вырастило наш бэклог до 3 лет, и, к сожалению, продуктовые инициативы, которые могли бы приносить деньги уже сейчас могут простаивать до 3 кварталов в бэклоге из-за приоритезации и ограниченной пропускной способности команды</a:t>
            </a:r>
            <a:endParaRPr/>
          </a:p>
        </p:txBody>
      </p:sp>
      <p:sp>
        <p:nvSpPr>
          <p:cNvPr id="301" name="Google Shape;301;g30fc7aa774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23253cc9d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g2923253cc9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1fac6de37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Поговорим про 2 основных челленджа при росте продукта. В нашем случае это</a:t>
            </a:r>
            <a:endParaRPr/>
          </a:p>
          <a:p>
            <a:pPr marL="45720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технические челленджи, необходимо наращивать пропускную способность, работать с доступностью и надежностью, с наблюдаемостью продукта</a:t>
            </a:r>
            <a:endParaRPr/>
          </a:p>
          <a:p>
            <a:pPr marL="45720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процессные и продуктовые челленджи. Наш бэклог на 3 года, который кратно продолжает расти, коррелируя с ростом и развитием категорий на площадке</a:t>
            </a:r>
            <a:endParaRPr/>
          </a:p>
        </p:txBody>
      </p:sp>
      <p:sp>
        <p:nvSpPr>
          <p:cNvPr id="333" name="Google Shape;333;g311fac6de3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fc7aa7743_0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Покажу на примере графика роста признания выручки. В середине 22 года при масштабировании на вторую вертикаль для продукта просел SLI, а также мы не были способны увеличить быстро пропускную способность процессинга из-за недостатков архитектуры (банально, наш процессинг запускался в кроне)</a:t>
            </a:r>
            <a:endParaRPr/>
          </a:p>
        </p:txBody>
      </p:sp>
      <p:sp>
        <p:nvSpPr>
          <p:cNvPr id="346" name="Google Shape;346;g30fc7aa774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8c0ab80aa_1_1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Почему так. Изначально мы масштабировали MVP решение на категории, из-за того, что хотели максимально быстро заработать. Давайте рассмотрим наши ошибки, которые мы совершили при масштабировании, и из которых вынесли уроки.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298c0ab80aa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23253cc9d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Коротко обо мне. Зовут Дима, 31 год, по гороскопу Рак. В Авито почти 4 года. Руковожу командой разработки горизонтального монетизационного продукта, есть 13 лет опыта в backend больших, сложных, хайлоадных продуктах с нагрузками от 6k RPS</a:t>
            </a:r>
            <a:endParaRPr/>
          </a:p>
        </p:txBody>
      </p:sp>
      <p:sp>
        <p:nvSpPr>
          <p:cNvPr id="146" name="Google Shape;146;g2923253cc9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98c0ab80aa_2_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 стиле вредных советов.</a:t>
            </a:r>
            <a:endParaRPr/>
          </a:p>
          <a:p>
            <a:pPr marL="45720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рост - проблема нас будущих. Не нужно понимать, как наш продукт и на какой сегмент пользователей будет масштабироваться. Не учитывайте специфику сегмента</a:t>
            </a:r>
            <a:endParaRPr/>
          </a:p>
          <a:p>
            <a:pPr marL="457200" lvl="0" indent="-3175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US"/>
              <a:t>не закладывайте точки расширения и интеграции с вашим продуктом. Это все лишний скоуп работ по пути доставки ценности</a:t>
            </a:r>
            <a:endParaRPr/>
          </a:p>
        </p:txBody>
      </p:sp>
      <p:sp>
        <p:nvSpPr>
          <p:cNvPr id="378" name="Google Shape;378;g298c0ab80aa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fc7aa7743_0_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30fc7aa77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1fac6de37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g311fac6de3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fc7aa7743_0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2" name="Google Shape;432;g30fc7aa774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417df42a5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g31417df42a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1fac6de37_0_2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g311fac6de3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1fac6de37_0_2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311fac6de3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1fac6de37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g311fac6de3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02b55c339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g3102b55c33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02b55c339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3102b55c33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Расскажу про CPx в Авито, про этапы масштабирования, какие проблемы были и как их починили</a:t>
            </a: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fc7aa7743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g30fc7aa774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11fac6de37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311fac6de3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fc7aa7743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g30fc7aa774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02b55c339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3102b55c33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1fac6de37_0_28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g311fac6de37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8c0ab80aa_1_18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9" name="Google Shape;539;g298c0ab80aa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8c0ab80aa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g298c0ab80a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1fac6de37_0_3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7" name="Google Shape;567;g311fac6de37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1fac6de37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g311fac6de3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7" name="Google Shape;5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Немного интерактивчика? Поднимите руку, кто знает про Авито? Авито - это сервис для размещения объявлений о товарах, недвижимости, продаже авто, вакансий, услуг, краткосрочной аренды. Мы занимаем первое место среди досок объявлений. Количество активных объявлений сервиса превысило порог в 250млн </a:t>
            </a: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1fac6de37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Объявления это, конечно, хорошо, но поговорим про денежки, и то, как мы зарабатываем</a:t>
            </a:r>
            <a:endParaRPr/>
          </a:p>
        </p:txBody>
      </p:sp>
      <p:sp>
        <p:nvSpPr>
          <p:cNvPr id="180" name="Google Shape;180;g311fac6de3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1fac6de37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Авито прошел несколько этапов монетизации</a:t>
            </a:r>
            <a:br>
              <a:rPr lang="en-US"/>
            </a:br>
            <a:r>
              <a:rPr lang="en-US"/>
              <a:t>1) изначально мы монетизировали размещение объявлений на площадке</a:t>
            </a:r>
            <a:br>
              <a:rPr lang="en-US"/>
            </a:br>
            <a:r>
              <a:rPr lang="en-US"/>
              <a:t>2) перешли к PFP, разработали MLP, масштабировали его на категории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3) к чему идем - к более узкой сегментации селлеров и разработке узких монетизационных продуктов</a:t>
            </a:r>
            <a:endParaRPr/>
          </a:p>
        </p:txBody>
      </p:sp>
      <p:sp>
        <p:nvSpPr>
          <p:cNvPr id="187" name="Google Shape;187;g311fac6de3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1fac6de37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Объявления это, конечно, хорошо, но поговорим про денежки, и то, как мы зарабатываем</a:t>
            </a:r>
            <a:endParaRPr/>
          </a:p>
        </p:txBody>
      </p:sp>
      <p:sp>
        <p:nvSpPr>
          <p:cNvPr id="212" name="Google Shape;212;g311fac6de3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1fac6de37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Авито прошел несколько этапов монетизации</a:t>
            </a:r>
            <a:br>
              <a:rPr lang="en-US"/>
            </a:br>
            <a:r>
              <a:rPr lang="en-US"/>
              <a:t>1) изначально мы монетизировали за размещение объявлений на площадке</a:t>
            </a:r>
            <a:br>
              <a:rPr lang="en-US"/>
            </a:br>
            <a:r>
              <a:rPr lang="en-US"/>
              <a:t>2) перешли к PFP, разработали MLP, масштабировали его на категории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3) к чему идем - к более узкой сегментации селлеров и разработке узких монетизационных продуктов</a:t>
            </a:r>
            <a:endParaRPr/>
          </a:p>
        </p:txBody>
      </p:sp>
      <p:sp>
        <p:nvSpPr>
          <p:cNvPr id="219" name="Google Shape;219;g311fac6de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23253cc9d_0_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g2923253cc9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ик">
  <p:cSld name="титульник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body" idx="1"/>
          </p:nvPr>
        </p:nvSpPr>
        <p:spPr>
          <a:xfrm>
            <a:off x="471335" y="2475529"/>
            <a:ext cx="10804653" cy="180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0"/>
              <a:buFont typeface="Helvetica Neue"/>
              <a:buNone/>
              <a:defRPr sz="16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2"/>
          </p:nvPr>
        </p:nvSpPr>
        <p:spPr>
          <a:xfrm>
            <a:off x="609680" y="12471411"/>
            <a:ext cx="643666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3"/>
          </p:nvPr>
        </p:nvSpPr>
        <p:spPr>
          <a:xfrm>
            <a:off x="6209645" y="12471411"/>
            <a:ext cx="6436669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/>
          <p:nvPr/>
        </p:nvSpPr>
        <p:spPr>
          <a:xfrm>
            <a:off x="6215243" y="691163"/>
            <a:ext cx="1205458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</a:t>
            </a:r>
            <a:endParaRPr sz="24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4;p22"/>
          <p:cNvSpPr txBox="1"/>
          <p:nvPr/>
        </p:nvSpPr>
        <p:spPr>
          <a:xfrm>
            <a:off x="9117240" y="691163"/>
            <a:ext cx="788677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с цитатой 2">
  <p:cSld name="перебивка с цитатой 2">
    <p:bg>
      <p:bgPr>
        <a:solidFill>
          <a:srgbClr val="E0E7E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3"/>
          <p:cNvSpPr>
            <a:spLocks noGrp="1"/>
          </p:cNvSpPr>
          <p:nvPr>
            <p:ph type="media" idx="2"/>
          </p:nvPr>
        </p:nvSpPr>
        <p:spPr>
          <a:xfrm>
            <a:off x="15861931" y="2210406"/>
            <a:ext cx="5222211" cy="2936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"/>
          </p:nvPr>
        </p:nvSpPr>
        <p:spPr>
          <a:xfrm>
            <a:off x="1843612" y="4242107"/>
            <a:ext cx="20696777" cy="562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ctr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">
  <p:cSld name="заключительный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/>
        </p:nvSpPr>
        <p:spPr>
          <a:xfrm>
            <a:off x="807925" y="11367438"/>
            <a:ext cx="1280369" cy="141986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243022" dir="2741011" rotWithShape="0">
              <a:srgbClr val="FFFFFF"/>
            </a:outerShdw>
          </a:effectLst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36"/>
          <p:cNvSpPr txBox="1">
            <a:spLocks noGrp="1"/>
          </p:cNvSpPr>
          <p:nvPr>
            <p:ph type="body" idx="1"/>
          </p:nvPr>
        </p:nvSpPr>
        <p:spPr>
          <a:xfrm>
            <a:off x="2740973" y="11844199"/>
            <a:ext cx="3888237" cy="4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2"/>
          </p:nvPr>
        </p:nvSpPr>
        <p:spPr>
          <a:xfrm>
            <a:off x="2708581" y="9680634"/>
            <a:ext cx="4542225" cy="4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L="457200" marR="0" lvl="0" indent="-22860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body" idx="3"/>
          </p:nvPr>
        </p:nvSpPr>
        <p:spPr>
          <a:xfrm>
            <a:off x="625872" y="6029026"/>
            <a:ext cx="5982945" cy="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4"/>
          </p:nvPr>
        </p:nvSpPr>
        <p:spPr>
          <a:xfrm>
            <a:off x="626614" y="4676742"/>
            <a:ext cx="6436669" cy="92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5"/>
          </p:nvPr>
        </p:nvSpPr>
        <p:spPr>
          <a:xfrm>
            <a:off x="11908506" y="4676742"/>
            <a:ext cx="6436668" cy="92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6"/>
          </p:nvPr>
        </p:nvSpPr>
        <p:spPr>
          <a:xfrm>
            <a:off x="11980926" y="5978227"/>
            <a:ext cx="5885992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6" name="Google Shape;126;p36"/>
          <p:cNvSpPr>
            <a:spLocks noGrp="1"/>
          </p:cNvSpPr>
          <p:nvPr>
            <p:ph type="pic" idx="7"/>
          </p:nvPr>
        </p:nvSpPr>
        <p:spPr>
          <a:xfrm>
            <a:off x="1021891" y="11759168"/>
            <a:ext cx="761058" cy="636401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36"/>
          <p:cNvSpPr txBox="1">
            <a:spLocks noGrp="1"/>
          </p:cNvSpPr>
          <p:nvPr>
            <p:ph type="body" idx="8"/>
          </p:nvPr>
        </p:nvSpPr>
        <p:spPr>
          <a:xfrm>
            <a:off x="11980926" y="6660434"/>
            <a:ext cx="5885992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9"/>
          </p:nvPr>
        </p:nvSpPr>
        <p:spPr>
          <a:xfrm>
            <a:off x="11980926" y="7358189"/>
            <a:ext cx="5885992" cy="52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9" name="Google Shape;129;p36"/>
          <p:cNvSpPr txBox="1"/>
          <p:nvPr/>
        </p:nvSpPr>
        <p:spPr>
          <a:xfrm>
            <a:off x="3514724" y="7251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sz="1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975" y="769625"/>
            <a:ext cx="1865324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изображение копия">
  <p:cSld name="текст и изображение копия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body" idx="1"/>
          </p:nvPr>
        </p:nvSpPr>
        <p:spPr>
          <a:xfrm>
            <a:off x="582068" y="4952107"/>
            <a:ext cx="7708347" cy="181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body" idx="2"/>
          </p:nvPr>
        </p:nvSpPr>
        <p:spPr>
          <a:xfrm>
            <a:off x="593284" y="3255533"/>
            <a:ext cx="3759184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3"/>
          </p:nvPr>
        </p:nvSpPr>
        <p:spPr>
          <a:xfrm>
            <a:off x="598488" y="1632577"/>
            <a:ext cx="4793019" cy="92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>
            <a:spLocks noGrp="1"/>
          </p:cNvSpPr>
          <p:nvPr>
            <p:ph type="pic" idx="4"/>
          </p:nvPr>
        </p:nvSpPr>
        <p:spPr>
          <a:xfrm>
            <a:off x="12336463" y="1632578"/>
            <a:ext cx="11412538" cy="113837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595641" y="9360409"/>
            <a:ext cx="5582909" cy="229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body" idx="2"/>
          </p:nvPr>
        </p:nvSpPr>
        <p:spPr>
          <a:xfrm>
            <a:off x="18205450" y="9339751"/>
            <a:ext cx="5543550" cy="156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3"/>
          </p:nvPr>
        </p:nvSpPr>
        <p:spPr>
          <a:xfrm>
            <a:off x="595641" y="2424356"/>
            <a:ext cx="18080591" cy="369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к раз">
  <p:cSld name="титульник раз">
    <p:bg>
      <p:bgPr>
        <a:solidFill>
          <a:srgbClr val="C4FD7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598488" y="2699995"/>
            <a:ext cx="11151007" cy="290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изображение копия 1">
  <p:cSld name="текст и изображение копия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615936" y="4952107"/>
            <a:ext cx="7708347" cy="138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>
            <a:spLocks noGrp="1"/>
          </p:cNvSpPr>
          <p:nvPr>
            <p:ph type="pic" idx="2"/>
          </p:nvPr>
        </p:nvSpPr>
        <p:spPr>
          <a:xfrm>
            <a:off x="12336462" y="1632577"/>
            <a:ext cx="11412537" cy="1134682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7"/>
          <p:cNvSpPr txBox="1">
            <a:spLocks noGrp="1"/>
          </p:cNvSpPr>
          <p:nvPr>
            <p:ph type="body" idx="3"/>
          </p:nvPr>
        </p:nvSpPr>
        <p:spPr>
          <a:xfrm>
            <a:off x="610217" y="3238600"/>
            <a:ext cx="3759184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4"/>
          </p:nvPr>
        </p:nvSpPr>
        <p:spPr>
          <a:xfrm>
            <a:off x="611270" y="1632577"/>
            <a:ext cx="3655480" cy="92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5"/>
          </p:nvPr>
        </p:nvSpPr>
        <p:spPr>
          <a:xfrm>
            <a:off x="610217" y="7170373"/>
            <a:ext cx="7708347" cy="95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6"/>
          </p:nvPr>
        </p:nvSpPr>
        <p:spPr>
          <a:xfrm>
            <a:off x="610217" y="8389573"/>
            <a:ext cx="7708347" cy="52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7"/>
          </p:nvPr>
        </p:nvSpPr>
        <p:spPr>
          <a:xfrm>
            <a:off x="610217" y="9176973"/>
            <a:ext cx="7708347" cy="52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 копия">
  <p:cSld name="пустой слайд копия">
    <p:bg>
      <p:bgPr>
        <a:solidFill>
          <a:srgbClr val="000000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/>
        </p:nvSpPr>
        <p:spPr>
          <a:xfrm>
            <a:off x="3514724" y="7251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sz="1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6;p28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7975" y="769625"/>
            <a:ext cx="1865324" cy="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ие цифры 2 столбца">
  <p:cSld name="большие цифры 2 столбц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597518" y="1626227"/>
            <a:ext cx="6404891" cy="243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body" idx="2"/>
          </p:nvPr>
        </p:nvSpPr>
        <p:spPr>
          <a:xfrm>
            <a:off x="607537" y="4874648"/>
            <a:ext cx="5681705" cy="154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3"/>
          </p:nvPr>
        </p:nvSpPr>
        <p:spPr>
          <a:xfrm>
            <a:off x="6198273" y="4874648"/>
            <a:ext cx="5357877" cy="154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4"/>
          </p:nvPr>
        </p:nvSpPr>
        <p:spPr>
          <a:xfrm>
            <a:off x="614451" y="9387531"/>
            <a:ext cx="5357877" cy="154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body" idx="5"/>
          </p:nvPr>
        </p:nvSpPr>
        <p:spPr>
          <a:xfrm>
            <a:off x="6202507" y="9387531"/>
            <a:ext cx="6621642" cy="1546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457200" marR="0" lvl="0" indent="-22860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  <a:defRPr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body" idx="6"/>
          </p:nvPr>
        </p:nvSpPr>
        <p:spPr>
          <a:xfrm>
            <a:off x="614451" y="6360317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7"/>
          </p:nvPr>
        </p:nvSpPr>
        <p:spPr>
          <a:xfrm>
            <a:off x="6202507" y="6360317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8"/>
          </p:nvPr>
        </p:nvSpPr>
        <p:spPr>
          <a:xfrm>
            <a:off x="614451" y="10956735"/>
            <a:ext cx="578613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body" idx="9"/>
          </p:nvPr>
        </p:nvSpPr>
        <p:spPr>
          <a:xfrm>
            <a:off x="6202507" y="10956735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9" name="Google Shape;59;p29"/>
          <p:cNvSpPr>
            <a:spLocks noGrp="1"/>
          </p:cNvSpPr>
          <p:nvPr>
            <p:ph type="pic" idx="13"/>
          </p:nvPr>
        </p:nvSpPr>
        <p:spPr>
          <a:xfrm>
            <a:off x="12336463" y="0"/>
            <a:ext cx="12047537" cy="137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ие цифры 3 столбца">
  <p:cSld name="большие цифры 3 столбца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>
            <a:spLocks noGrp="1"/>
          </p:cNvSpPr>
          <p:nvPr>
            <p:ph type="body" idx="1"/>
          </p:nvPr>
        </p:nvSpPr>
        <p:spPr>
          <a:xfrm>
            <a:off x="699116" y="1554618"/>
            <a:ext cx="13203031" cy="16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2"/>
          </p:nvPr>
        </p:nvSpPr>
        <p:spPr>
          <a:xfrm>
            <a:off x="622170" y="9569323"/>
            <a:ext cx="4910039" cy="225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3"/>
          </p:nvPr>
        </p:nvSpPr>
        <p:spPr>
          <a:xfrm>
            <a:off x="6225841" y="9577868"/>
            <a:ext cx="4799816" cy="181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4"/>
          </p:nvPr>
        </p:nvSpPr>
        <p:spPr>
          <a:xfrm>
            <a:off x="11967830" y="9560935"/>
            <a:ext cx="4524513" cy="181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5"/>
          </p:nvPr>
        </p:nvSpPr>
        <p:spPr>
          <a:xfrm>
            <a:off x="599499" y="5915475"/>
            <a:ext cx="5357877" cy="18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body" idx="6"/>
          </p:nvPr>
        </p:nvSpPr>
        <p:spPr>
          <a:xfrm>
            <a:off x="6253579" y="5915475"/>
            <a:ext cx="4613629" cy="18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7"/>
          </p:nvPr>
        </p:nvSpPr>
        <p:spPr>
          <a:xfrm>
            <a:off x="11907659" y="5915475"/>
            <a:ext cx="4371579" cy="18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body" idx="8"/>
          </p:nvPr>
        </p:nvSpPr>
        <p:spPr>
          <a:xfrm>
            <a:off x="631384" y="7889980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body" idx="9"/>
          </p:nvPr>
        </p:nvSpPr>
        <p:spPr>
          <a:xfrm>
            <a:off x="6190437" y="7906913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3"/>
          </p:nvPr>
        </p:nvSpPr>
        <p:spPr>
          <a:xfrm>
            <a:off x="11925490" y="7889980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4"/>
          </p:nvPr>
        </p:nvSpPr>
        <p:spPr>
          <a:xfrm>
            <a:off x="17946738" y="9577868"/>
            <a:ext cx="5639976" cy="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5"/>
          </p:nvPr>
        </p:nvSpPr>
        <p:spPr>
          <a:xfrm>
            <a:off x="17783525" y="5915475"/>
            <a:ext cx="4371579" cy="188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6"/>
          </p:nvPr>
        </p:nvSpPr>
        <p:spPr>
          <a:xfrm>
            <a:off x="17801356" y="7906913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ольшие цифры 3 столбца копия 1">
  <p:cSld name="большие цифры 3 столбца копия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>
            <a:off x="699116" y="1622350"/>
            <a:ext cx="12610406" cy="167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  <a:defRPr sz="53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2"/>
          </p:nvPr>
        </p:nvSpPr>
        <p:spPr>
          <a:xfrm>
            <a:off x="605237" y="9569323"/>
            <a:ext cx="5770700" cy="1818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3"/>
          </p:nvPr>
        </p:nvSpPr>
        <p:spPr>
          <a:xfrm>
            <a:off x="9121148" y="9552390"/>
            <a:ext cx="5770700" cy="138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body" idx="4"/>
          </p:nvPr>
        </p:nvSpPr>
        <p:spPr>
          <a:xfrm>
            <a:off x="17859283" y="9560935"/>
            <a:ext cx="5639976" cy="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body" idx="5"/>
          </p:nvPr>
        </p:nvSpPr>
        <p:spPr>
          <a:xfrm>
            <a:off x="582566" y="5915475"/>
            <a:ext cx="5595984" cy="18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body" idx="6"/>
          </p:nvPr>
        </p:nvSpPr>
        <p:spPr>
          <a:xfrm>
            <a:off x="9148886" y="5915475"/>
            <a:ext cx="5345535" cy="18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31"/>
          <p:cNvSpPr txBox="1">
            <a:spLocks noGrp="1"/>
          </p:cNvSpPr>
          <p:nvPr>
            <p:ph type="body" idx="7"/>
          </p:nvPr>
        </p:nvSpPr>
        <p:spPr>
          <a:xfrm>
            <a:off x="17799112" y="5915475"/>
            <a:ext cx="5901840" cy="18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652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  <a:defRPr sz="19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body" idx="8"/>
          </p:nvPr>
        </p:nvSpPr>
        <p:spPr>
          <a:xfrm>
            <a:off x="614451" y="7906913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body" idx="9"/>
          </p:nvPr>
        </p:nvSpPr>
        <p:spPr>
          <a:xfrm>
            <a:off x="9136543" y="7889980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body" idx="13"/>
          </p:nvPr>
        </p:nvSpPr>
        <p:spPr>
          <a:xfrm>
            <a:off x="17816943" y="7906913"/>
            <a:ext cx="5357878" cy="647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6" name="Google Shape;96;p31"/>
          <p:cNvSpPr txBox="1"/>
          <p:nvPr/>
        </p:nvSpPr>
        <p:spPr>
          <a:xfrm>
            <a:off x="2776539" y="5352038"/>
            <a:ext cx="102657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/>
        </p:nvSpPr>
        <p:spPr>
          <a:xfrm>
            <a:off x="3514724" y="725175"/>
            <a:ext cx="25362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sz="1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21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8;p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98500" y="769613"/>
            <a:ext cx="1865324" cy="321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2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7">
          <p15:clr>
            <a:srgbClr val="F26B43"/>
          </p15:clr>
        </p15:guide>
        <p15:guide id="2" pos="377">
          <p15:clr>
            <a:srgbClr val="F26B43"/>
          </p15:clr>
        </p15:guide>
        <p15:guide id="3" pos="2033">
          <p15:clr>
            <a:srgbClr val="F26B43"/>
          </p15:clr>
        </p15:guide>
        <p15:guide id="4" pos="2214">
          <p15:clr>
            <a:srgbClr val="F26B43"/>
          </p15:clr>
        </p15:guide>
        <p15:guide id="5" pos="3892">
          <p15:clr>
            <a:srgbClr val="F26B43"/>
          </p15:clr>
        </p15:guide>
        <p15:guide id="6" pos="4074">
          <p15:clr>
            <a:srgbClr val="F26B43"/>
          </p15:clr>
        </p15:guide>
        <p15:guide id="7" pos="5730">
          <p15:clr>
            <a:srgbClr val="F26B43"/>
          </p15:clr>
        </p15:guide>
        <p15:guide id="8" pos="5911">
          <p15:clr>
            <a:srgbClr val="F26B43"/>
          </p15:clr>
        </p15:guide>
        <p15:guide id="9" pos="7567">
          <p15:clr>
            <a:srgbClr val="F26B43"/>
          </p15:clr>
        </p15:guide>
        <p15:guide id="10" pos="7771">
          <p15:clr>
            <a:srgbClr val="F26B43"/>
          </p15:clr>
        </p15:guide>
        <p15:guide id="11" pos="9426">
          <p15:clr>
            <a:srgbClr val="F26B43"/>
          </p15:clr>
        </p15:guide>
        <p15:guide id="12" pos="9608">
          <p15:clr>
            <a:srgbClr val="F26B43"/>
          </p15:clr>
        </p15:guide>
        <p15:guide id="13" pos="11286">
          <p15:clr>
            <a:srgbClr val="F26B43"/>
          </p15:clr>
        </p15:guide>
        <p15:guide id="14" pos="11468">
          <p15:clr>
            <a:srgbClr val="F26B43"/>
          </p15:clr>
        </p15:guide>
        <p15:guide id="15" pos="13123">
          <p15:clr>
            <a:srgbClr val="F26B43"/>
          </p15:clr>
        </p15:guide>
        <p15:guide id="16" pos="13305">
          <p15:clr>
            <a:srgbClr val="F26B43"/>
          </p15:clr>
        </p15:guide>
        <p15:guide id="17" pos="14960">
          <p15:clr>
            <a:srgbClr val="F26B43"/>
          </p15:clr>
        </p15:guide>
        <p15:guide id="18" orient="horz" pos="1417">
          <p15:clr>
            <a:srgbClr val="F26B43"/>
          </p15:clr>
        </p15:guide>
        <p15:guide id="19" orient="horz" pos="2370">
          <p15:clr>
            <a:srgbClr val="F26B43"/>
          </p15:clr>
        </p15:guide>
        <p15:guide id="20" orient="horz" pos="3367">
          <p15:clr>
            <a:srgbClr val="F26B43"/>
          </p15:clr>
        </p15:guide>
        <p15:guide id="21" orient="horz" pos="4320">
          <p15:clr>
            <a:srgbClr val="F26B43"/>
          </p15:clr>
        </p15:guide>
        <p15:guide id="22" orient="horz" pos="5295">
          <p15:clr>
            <a:srgbClr val="F26B43"/>
          </p15:clr>
        </p15:guide>
        <p15:guide id="23" orient="horz" pos="6270">
          <p15:clr>
            <a:srgbClr val="F26B43"/>
          </p15:clr>
        </p15:guide>
        <p15:guide id="24" orient="horz" pos="7223">
          <p15:clr>
            <a:srgbClr val="F26B43"/>
          </p15:clr>
        </p15:guide>
        <p15:guide id="25" orient="horz" pos="8176">
          <p15:clr>
            <a:srgbClr val="F26B43"/>
          </p15:clr>
        </p15:guide>
        <p15:guide id="26" orient="horz" pos="648">
          <p15:clr>
            <a:srgbClr val="E46962"/>
          </p15:clr>
        </p15:guide>
        <p15:guide id="27" orient="horz" pos="687">
          <p15:clr>
            <a:srgbClr val="E46962"/>
          </p15:clr>
        </p15:guide>
        <p15:guide id="28" orient="horz" pos="744">
          <p15:clr>
            <a:srgbClr val="E46962"/>
          </p15:clr>
        </p15:guide>
        <p15:guide id="29" orient="horz" pos="69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" descr="Изображение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488" y="669779"/>
            <a:ext cx="3588461" cy="55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 descr="Изображение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671727" y="736136"/>
            <a:ext cx="928637" cy="6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>
            <a:spLocks noGrp="1"/>
          </p:cNvSpPr>
          <p:nvPr>
            <p:ph type="body" idx="1"/>
          </p:nvPr>
        </p:nvSpPr>
        <p:spPr>
          <a:xfrm>
            <a:off x="640669" y="2475529"/>
            <a:ext cx="125055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0"/>
              <a:buFont typeface="Helvetica Neue"/>
              <a:buNone/>
            </a:pPr>
            <a:r>
              <a:rPr lang="en-US" sz="10100"/>
              <a:t>Масштабирование под давлением: рост монетизации по модели cost-per-action</a:t>
            </a:r>
            <a:endParaRPr sz="10100"/>
          </a:p>
        </p:txBody>
      </p:sp>
      <p:sp>
        <p:nvSpPr>
          <p:cNvPr id="139" name="Google Shape;139;p1"/>
          <p:cNvSpPr txBox="1">
            <a:spLocks noGrp="1"/>
          </p:cNvSpPr>
          <p:nvPr>
            <p:ph type="body" idx="2"/>
          </p:nvPr>
        </p:nvSpPr>
        <p:spPr>
          <a:xfrm>
            <a:off x="609680" y="12471411"/>
            <a:ext cx="643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Дмитрий Телепнев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body" idx="3"/>
          </p:nvPr>
        </p:nvSpPr>
        <p:spPr>
          <a:xfrm>
            <a:off x="6209645" y="12471411"/>
            <a:ext cx="853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/>
              <a:t>Team Lead</a:t>
            </a:r>
            <a:endParaRPr/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98975" y="4576565"/>
            <a:ext cx="7264399" cy="72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97954">
            <a:off x="13166676" y="915536"/>
            <a:ext cx="8663824" cy="86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3539353">
            <a:off x="14842559" y="4098123"/>
            <a:ext cx="9018581" cy="86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1fac6de37_0_131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10</a:t>
            </a:fld>
            <a:endParaRPr/>
          </a:p>
        </p:txBody>
      </p:sp>
      <p:sp>
        <p:nvSpPr>
          <p:cNvPr id="244" name="Google Shape;244;g311fac6de37_0_131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CPx концепт-схема</a:t>
            </a:r>
            <a:endParaRPr/>
          </a:p>
        </p:txBody>
      </p:sp>
      <p:sp>
        <p:nvSpPr>
          <p:cNvPr id="245" name="Google Shape;245;g311fac6de37_0_131"/>
          <p:cNvSpPr/>
          <p:nvPr/>
        </p:nvSpPr>
        <p:spPr>
          <a:xfrm>
            <a:off x="9920905" y="6374855"/>
            <a:ext cx="4027331" cy="3095625"/>
          </a:xfrm>
          <a:prstGeom prst="flowChartMerge">
            <a:avLst/>
          </a:prstGeom>
          <a:solidFill>
            <a:srgbClr val="7B4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311fac6de37_0_131"/>
          <p:cNvSpPr/>
          <p:nvPr/>
        </p:nvSpPr>
        <p:spPr>
          <a:xfrm>
            <a:off x="10556562" y="7352076"/>
            <a:ext cx="2756016" cy="2118404"/>
          </a:xfrm>
          <a:prstGeom prst="flowChartMerge">
            <a:avLst/>
          </a:prstGeom>
          <a:solidFill>
            <a:srgbClr val="05AA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311fac6de37_0_131"/>
          <p:cNvSpPr/>
          <p:nvPr/>
        </p:nvSpPr>
        <p:spPr>
          <a:xfrm>
            <a:off x="11202022" y="8344301"/>
            <a:ext cx="1465107" cy="1126177"/>
          </a:xfrm>
          <a:prstGeom prst="flowChartMerge">
            <a:avLst/>
          </a:prstGeom>
          <a:solidFill>
            <a:srgbClr val="30E9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11fac6de37_0_131"/>
          <p:cNvSpPr/>
          <p:nvPr/>
        </p:nvSpPr>
        <p:spPr>
          <a:xfrm>
            <a:off x="2152618" y="3974755"/>
            <a:ext cx="1634700" cy="1634700"/>
          </a:xfrm>
          <a:prstGeom prst="foldedCorner">
            <a:avLst>
              <a:gd name="adj" fmla="val 16667"/>
            </a:avLst>
          </a:prstGeom>
          <a:solidFill>
            <a:srgbClr val="E0E7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 Light"/>
                <a:ea typeface="Helvetica Neue Light"/>
                <a:cs typeface="Helvetica Neue Light"/>
                <a:sym typeface="Helvetica Neue Light"/>
              </a:rPr>
              <a:t>Резюме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9" name="Google Shape;249;g311fac6de37_0_131"/>
          <p:cNvSpPr/>
          <p:nvPr/>
        </p:nvSpPr>
        <p:spPr>
          <a:xfrm>
            <a:off x="2072968" y="6550305"/>
            <a:ext cx="1794000" cy="1794000"/>
          </a:xfrm>
          <a:prstGeom prst="smileyFace">
            <a:avLst>
              <a:gd name="adj" fmla="val 4653"/>
            </a:avLst>
          </a:prstGeom>
          <a:solidFill>
            <a:srgbClr val="E0E7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311fac6de37_0_131"/>
          <p:cNvSpPr/>
          <p:nvPr/>
        </p:nvSpPr>
        <p:spPr>
          <a:xfrm>
            <a:off x="2011918" y="9154523"/>
            <a:ext cx="1916100" cy="12774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E0E7E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Helvetica Neue"/>
                <a:ea typeface="Helvetica Neue"/>
                <a:cs typeface="Helvetica Neue"/>
                <a:sym typeface="Helvetica Neue"/>
              </a:rPr>
              <a:t>Чат</a:t>
            </a:r>
            <a:endParaRPr sz="3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1" name="Google Shape;251;g311fac6de37_0_131"/>
          <p:cNvCxnSpPr>
            <a:stCxn id="248" idx="3"/>
            <a:endCxn id="245" idx="0"/>
          </p:cNvCxnSpPr>
          <p:nvPr/>
        </p:nvCxnSpPr>
        <p:spPr>
          <a:xfrm>
            <a:off x="3787318" y="4792105"/>
            <a:ext cx="8147400" cy="1582800"/>
          </a:xfrm>
          <a:prstGeom prst="curvedConnector2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g311fac6de37_0_131"/>
          <p:cNvCxnSpPr>
            <a:stCxn id="249" idx="6"/>
            <a:endCxn id="245" idx="0"/>
          </p:cNvCxnSpPr>
          <p:nvPr/>
        </p:nvCxnSpPr>
        <p:spPr>
          <a:xfrm rot="10800000" flipH="1">
            <a:off x="3866968" y="6374805"/>
            <a:ext cx="8067600" cy="1072500"/>
          </a:xfrm>
          <a:prstGeom prst="curvedConnector4">
            <a:avLst>
              <a:gd name="adj1" fmla="val 37520"/>
              <a:gd name="adj2" fmla="val 122198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g311fac6de37_0_131"/>
          <p:cNvCxnSpPr>
            <a:stCxn id="250" idx="3"/>
            <a:endCxn id="245" idx="0"/>
          </p:cNvCxnSpPr>
          <p:nvPr/>
        </p:nvCxnSpPr>
        <p:spPr>
          <a:xfrm rot="10800000" flipH="1">
            <a:off x="3928018" y="6374723"/>
            <a:ext cx="8006700" cy="3418500"/>
          </a:xfrm>
          <a:prstGeom prst="curvedConnector4">
            <a:avLst>
              <a:gd name="adj1" fmla="val 37424"/>
              <a:gd name="adj2" fmla="val 106962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" name="Google Shape;254;g311fac6de37_0_131"/>
          <p:cNvSpPr/>
          <p:nvPr/>
        </p:nvSpPr>
        <p:spPr>
          <a:xfrm>
            <a:off x="19191993" y="7420705"/>
            <a:ext cx="3103200" cy="2949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" name="Google Shape;255;g311fac6de37_0_131"/>
          <p:cNvCxnSpPr>
            <a:stCxn id="247" idx="2"/>
          </p:cNvCxnSpPr>
          <p:nvPr/>
        </p:nvCxnSpPr>
        <p:spPr>
          <a:xfrm rot="-5400000">
            <a:off x="15951876" y="5247077"/>
            <a:ext cx="206100" cy="8240700"/>
          </a:xfrm>
          <a:prstGeom prst="curvedConnector4">
            <a:avLst>
              <a:gd name="adj1" fmla="val -115539"/>
              <a:gd name="adj2" fmla="val 54445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1fac6de37_0_180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11</a:t>
            </a:fld>
            <a:endParaRPr/>
          </a:p>
        </p:txBody>
      </p:sp>
      <p:sp>
        <p:nvSpPr>
          <p:cNvPr id="261" name="Google Shape;261;g311fac6de37_0_180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Хотя… всё несколько сложнее</a:t>
            </a:r>
            <a:endParaRPr/>
          </a:p>
        </p:txBody>
      </p:sp>
      <p:pic>
        <p:nvPicPr>
          <p:cNvPr id="262" name="Google Shape;262;g311fac6de37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123" y="2602625"/>
            <a:ext cx="15179776" cy="1037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12</a:t>
            </a:fld>
            <a:endParaRPr/>
          </a:p>
        </p:txBody>
      </p:sp>
      <p:sp>
        <p:nvSpPr>
          <p:cNvPr id="268" name="Google Shape;268;p7"/>
          <p:cNvSpPr txBox="1"/>
          <p:nvPr/>
        </p:nvSpPr>
        <p:spPr>
          <a:xfrm>
            <a:off x="614656" y="1567775"/>
            <a:ext cx="86670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 sz="5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Темпы роста активных контрактов CPx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12541699" y="10988350"/>
            <a:ext cx="8667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Активных контрактов в месяц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7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525" y="3538700"/>
            <a:ext cx="11687550" cy="722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684" y="3059586"/>
            <a:ext cx="8512773" cy="851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fc7aa7743_0_4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13</a:t>
            </a:fld>
            <a:endParaRPr/>
          </a:p>
        </p:txBody>
      </p:sp>
      <p:sp>
        <p:nvSpPr>
          <p:cNvPr id="277" name="Google Shape;277;g30fc7aa7743_0_4"/>
          <p:cNvSpPr txBox="1"/>
          <p:nvPr/>
        </p:nvSpPr>
        <p:spPr>
          <a:xfrm>
            <a:off x="587883" y="1567775"/>
            <a:ext cx="86670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 sz="5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Темпы роста признанных сделок CPx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0fc7aa7743_0_4"/>
          <p:cNvSpPr txBox="1"/>
          <p:nvPr/>
        </p:nvSpPr>
        <p:spPr>
          <a:xfrm>
            <a:off x="12842949" y="10988350"/>
            <a:ext cx="8667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Признанные сделками лиды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30fc7aa7743_0_4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125" y="3479825"/>
            <a:ext cx="11674662" cy="72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0fc7aa7743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19" y="2364050"/>
            <a:ext cx="9208202" cy="920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fc7aa7743_0_15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14</a:t>
            </a:fld>
            <a:endParaRPr/>
          </a:p>
        </p:txBody>
      </p:sp>
      <p:sp>
        <p:nvSpPr>
          <p:cNvPr id="286" name="Google Shape;286;g30fc7aa7743_0_15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Контекст CPx</a:t>
            </a:r>
            <a:endParaRPr/>
          </a:p>
        </p:txBody>
      </p:sp>
      <p:sp>
        <p:nvSpPr>
          <p:cNvPr id="287" name="Google Shape;287;g30fc7aa7743_0_15"/>
          <p:cNvSpPr txBox="1">
            <a:spLocks noGrp="1"/>
          </p:cNvSpPr>
          <p:nvPr>
            <p:ph type="body" idx="2"/>
          </p:nvPr>
        </p:nvSpPr>
        <p:spPr>
          <a:xfrm>
            <a:off x="600576" y="9324300"/>
            <a:ext cx="520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…а общий объем </a:t>
            </a:r>
            <a:br>
              <a:rPr lang="en-US"/>
            </a:br>
            <a:r>
              <a:rPr lang="en-US"/>
              <a:t>корзинки – 7TB</a:t>
            </a:r>
            <a:endParaRPr/>
          </a:p>
        </p:txBody>
      </p:sp>
      <p:sp>
        <p:nvSpPr>
          <p:cNvPr id="288" name="Google Shape;288;g30fc7aa7743_0_15"/>
          <p:cNvSpPr txBox="1">
            <a:spLocks noGrp="1"/>
          </p:cNvSpPr>
          <p:nvPr>
            <p:ph type="body" idx="3"/>
          </p:nvPr>
        </p:nvSpPr>
        <p:spPr>
          <a:xfrm>
            <a:off x="6178548" y="9324303"/>
            <a:ext cx="57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…</a:t>
            </a:r>
            <a:r>
              <a:rPr lang="en-US"/>
              <a:t>и продолжает расти</a:t>
            </a:r>
            <a:endParaRPr/>
          </a:p>
        </p:txBody>
      </p:sp>
      <p:sp>
        <p:nvSpPr>
          <p:cNvPr id="289" name="Google Shape;289;g30fc7aa7743_0_15"/>
          <p:cNvSpPr txBox="1">
            <a:spLocks noGrp="1"/>
          </p:cNvSpPr>
          <p:nvPr>
            <p:ph type="body" idx="4"/>
          </p:nvPr>
        </p:nvSpPr>
        <p:spPr>
          <a:xfrm>
            <a:off x="12321158" y="9324298"/>
            <a:ext cx="56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… но часть тяжелых API </a:t>
            </a:r>
            <a:br>
              <a:rPr lang="en-US"/>
            </a:br>
            <a:r>
              <a:rPr lang="en-US"/>
              <a:t>все еще не в SLO 999</a:t>
            </a:r>
            <a:endParaRPr/>
          </a:p>
        </p:txBody>
      </p:sp>
      <p:sp>
        <p:nvSpPr>
          <p:cNvPr id="290" name="Google Shape;290;g30fc7aa7743_0_15"/>
          <p:cNvSpPr txBox="1">
            <a:spLocks noGrp="1"/>
          </p:cNvSpPr>
          <p:nvPr>
            <p:ph type="body" idx="8"/>
          </p:nvPr>
        </p:nvSpPr>
        <p:spPr>
          <a:xfrm>
            <a:off x="515901" y="8123689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в месяц прирастает PostgreSQL</a:t>
            </a:r>
            <a:endParaRPr/>
          </a:p>
        </p:txBody>
      </p:sp>
      <p:sp>
        <p:nvSpPr>
          <p:cNvPr id="291" name="Google Shape;291;g30fc7aa7743_0_15"/>
          <p:cNvSpPr txBox="1">
            <a:spLocks noGrp="1"/>
          </p:cNvSpPr>
          <p:nvPr>
            <p:ph type="body" idx="9"/>
          </p:nvPr>
        </p:nvSpPr>
        <p:spPr>
          <a:xfrm>
            <a:off x="6187868" y="8123688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дневная рабочая нагрузка</a:t>
            </a:r>
            <a:endParaRPr/>
          </a:p>
        </p:txBody>
      </p:sp>
      <p:sp>
        <p:nvSpPr>
          <p:cNvPr id="292" name="Google Shape;292;g30fc7aa7743_0_15"/>
          <p:cNvSpPr txBox="1">
            <a:spLocks noGrp="1"/>
          </p:cNvSpPr>
          <p:nvPr>
            <p:ph type="body" idx="13"/>
          </p:nvPr>
        </p:nvSpPr>
        <p:spPr>
          <a:xfrm>
            <a:off x="12321143" y="8123688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цель выдерживать SLO 9995</a:t>
            </a:r>
            <a:endParaRPr/>
          </a:p>
        </p:txBody>
      </p:sp>
      <p:sp>
        <p:nvSpPr>
          <p:cNvPr id="293" name="Google Shape;293;g30fc7aa7743_0_15"/>
          <p:cNvSpPr txBox="1">
            <a:spLocks noGrp="1"/>
          </p:cNvSpPr>
          <p:nvPr>
            <p:ph type="body" idx="1"/>
          </p:nvPr>
        </p:nvSpPr>
        <p:spPr>
          <a:xfrm>
            <a:off x="600575" y="3584780"/>
            <a:ext cx="6542100" cy="4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7B4CFF"/>
                </a:solidFill>
              </a:rPr>
              <a:t>600 GB</a:t>
            </a:r>
            <a:endParaRPr sz="4700">
              <a:solidFill>
                <a:srgbClr val="7B4CFF"/>
              </a:solidFill>
            </a:endParaRPr>
          </a:p>
        </p:txBody>
      </p:sp>
      <p:sp>
        <p:nvSpPr>
          <p:cNvPr id="294" name="Google Shape;294;g30fc7aa7743_0_15"/>
          <p:cNvSpPr txBox="1">
            <a:spLocks noGrp="1"/>
          </p:cNvSpPr>
          <p:nvPr>
            <p:ph type="body" idx="1"/>
          </p:nvPr>
        </p:nvSpPr>
        <p:spPr>
          <a:xfrm>
            <a:off x="6187876" y="3584785"/>
            <a:ext cx="6681600" cy="4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FE6948"/>
                </a:solidFill>
              </a:rPr>
              <a:t>6k RPS</a:t>
            </a:r>
            <a:endParaRPr sz="4700">
              <a:solidFill>
                <a:srgbClr val="FE6948"/>
              </a:solidFill>
            </a:endParaRPr>
          </a:p>
        </p:txBody>
      </p:sp>
      <p:sp>
        <p:nvSpPr>
          <p:cNvPr id="295" name="Google Shape;295;g30fc7aa7743_0_15"/>
          <p:cNvSpPr txBox="1">
            <a:spLocks noGrp="1"/>
          </p:cNvSpPr>
          <p:nvPr>
            <p:ph type="body" idx="1"/>
          </p:nvPr>
        </p:nvSpPr>
        <p:spPr>
          <a:xfrm>
            <a:off x="12278826" y="3584785"/>
            <a:ext cx="6681600" cy="42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30E973"/>
                </a:solidFill>
              </a:rPr>
              <a:t>SLO 999</a:t>
            </a:r>
            <a:endParaRPr sz="4700">
              <a:solidFill>
                <a:srgbClr val="30E973"/>
              </a:solidFill>
            </a:endParaRPr>
          </a:p>
        </p:txBody>
      </p:sp>
      <p:sp>
        <p:nvSpPr>
          <p:cNvPr id="296" name="Google Shape;296;g30fc7aa7743_0_15"/>
          <p:cNvSpPr txBox="1">
            <a:spLocks noGrp="1"/>
          </p:cNvSpPr>
          <p:nvPr>
            <p:ph type="body" idx="2"/>
          </p:nvPr>
        </p:nvSpPr>
        <p:spPr>
          <a:xfrm>
            <a:off x="18135637" y="9324282"/>
            <a:ext cx="577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очень много для горизонтального продукта</a:t>
            </a:r>
            <a:endParaRPr/>
          </a:p>
        </p:txBody>
      </p:sp>
      <p:sp>
        <p:nvSpPr>
          <p:cNvPr id="297" name="Google Shape;297;g30fc7aa7743_0_15"/>
          <p:cNvSpPr txBox="1">
            <a:spLocks noGrp="1"/>
          </p:cNvSpPr>
          <p:nvPr>
            <p:ph type="body" idx="8"/>
          </p:nvPr>
        </p:nvSpPr>
        <p:spPr>
          <a:xfrm>
            <a:off x="18050951" y="8123676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domain &amp; subdomain</a:t>
            </a:r>
            <a:br>
              <a:rPr lang="en-US"/>
            </a:br>
            <a:r>
              <a:rPr lang="en-US"/>
              <a:t>сущностей</a:t>
            </a:r>
            <a:endParaRPr/>
          </a:p>
        </p:txBody>
      </p:sp>
      <p:sp>
        <p:nvSpPr>
          <p:cNvPr id="298" name="Google Shape;298;g30fc7aa7743_0_15"/>
          <p:cNvSpPr txBox="1">
            <a:spLocks noGrp="1"/>
          </p:cNvSpPr>
          <p:nvPr>
            <p:ph type="body" idx="1"/>
          </p:nvPr>
        </p:nvSpPr>
        <p:spPr>
          <a:xfrm>
            <a:off x="18135625" y="3584768"/>
            <a:ext cx="65421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05AAFF"/>
                </a:solidFill>
              </a:rPr>
              <a:t>80+</a:t>
            </a:r>
            <a:endParaRPr sz="4700">
              <a:solidFill>
                <a:srgbClr val="05AA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fc7aa7743_0_38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15</a:t>
            </a:fld>
            <a:endParaRPr/>
          </a:p>
        </p:txBody>
      </p:sp>
      <p:sp>
        <p:nvSpPr>
          <p:cNvPr id="304" name="Google Shape;304;g30fc7aa7743_0_38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Контекст CPx</a:t>
            </a:r>
            <a:endParaRPr/>
          </a:p>
        </p:txBody>
      </p:sp>
      <p:sp>
        <p:nvSpPr>
          <p:cNvPr id="305" name="Google Shape;305;g30fc7aa7743_0_38"/>
          <p:cNvSpPr txBox="1">
            <a:spLocks noGrp="1"/>
          </p:cNvSpPr>
          <p:nvPr>
            <p:ph type="body" idx="8"/>
          </p:nvPr>
        </p:nvSpPr>
        <p:spPr>
          <a:xfrm>
            <a:off x="543387" y="5837925"/>
            <a:ext cx="5942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Человек в команде, которая обслуживает бэклог</a:t>
            </a:r>
            <a:endParaRPr/>
          </a:p>
        </p:txBody>
      </p:sp>
      <p:sp>
        <p:nvSpPr>
          <p:cNvPr id="306" name="Google Shape;306;g30fc7aa7743_0_38"/>
          <p:cNvSpPr txBox="1">
            <a:spLocks noGrp="1"/>
          </p:cNvSpPr>
          <p:nvPr>
            <p:ph type="body" idx="9"/>
          </p:nvPr>
        </p:nvSpPr>
        <p:spPr>
          <a:xfrm>
            <a:off x="7612100" y="5837913"/>
            <a:ext cx="636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квартала могут находиться в бэклоге продуктовые инициативы</a:t>
            </a:r>
            <a:endParaRPr/>
          </a:p>
        </p:txBody>
      </p:sp>
      <p:sp>
        <p:nvSpPr>
          <p:cNvPr id="307" name="Google Shape;307;g30fc7aa7743_0_38"/>
          <p:cNvSpPr txBox="1">
            <a:spLocks noGrp="1"/>
          </p:cNvSpPr>
          <p:nvPr>
            <p:ph type="body" idx="13"/>
          </p:nvPr>
        </p:nvSpPr>
        <p:spPr>
          <a:xfrm>
            <a:off x="598500" y="10981700"/>
            <a:ext cx="6130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года потребуется команде, чтобы разобрать бэклог</a:t>
            </a:r>
            <a:endParaRPr/>
          </a:p>
        </p:txBody>
      </p:sp>
      <p:sp>
        <p:nvSpPr>
          <p:cNvPr id="308" name="Google Shape;308;g30fc7aa7743_0_38"/>
          <p:cNvSpPr txBox="1">
            <a:spLocks noGrp="1"/>
          </p:cNvSpPr>
          <p:nvPr>
            <p:ph type="body" idx="1"/>
          </p:nvPr>
        </p:nvSpPr>
        <p:spPr>
          <a:xfrm>
            <a:off x="537088" y="3474000"/>
            <a:ext cx="65421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7B4CFF"/>
                </a:solidFill>
              </a:rPr>
              <a:t>12</a:t>
            </a:r>
            <a:endParaRPr sz="4700">
              <a:solidFill>
                <a:srgbClr val="7B4CFF"/>
              </a:solidFill>
            </a:endParaRPr>
          </a:p>
        </p:txBody>
      </p:sp>
      <p:pic>
        <p:nvPicPr>
          <p:cNvPr id="309" name="Google Shape;309;g30fc7aa7743_0_38"/>
          <p:cNvPicPr preferRelativeResize="0"/>
          <p:nvPr/>
        </p:nvPicPr>
        <p:blipFill rotWithShape="1">
          <a:blip r:embed="rId3">
            <a:alphaModFix/>
          </a:blip>
          <a:srcRect l="14018" t="14018" r="-10833" b="-10833"/>
          <a:stretch/>
        </p:blipFill>
        <p:spPr>
          <a:xfrm>
            <a:off x="6125025" y="1991050"/>
            <a:ext cx="5942698" cy="59426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0fc7aa7743_0_38"/>
          <p:cNvSpPr txBox="1">
            <a:spLocks noGrp="1"/>
          </p:cNvSpPr>
          <p:nvPr>
            <p:ph type="body" idx="1"/>
          </p:nvPr>
        </p:nvSpPr>
        <p:spPr>
          <a:xfrm>
            <a:off x="7612088" y="3473993"/>
            <a:ext cx="66816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7B4CFF"/>
                </a:solidFill>
              </a:rPr>
              <a:t>3</a:t>
            </a:r>
            <a:endParaRPr sz="4700">
              <a:solidFill>
                <a:srgbClr val="7B4CFF"/>
              </a:solidFill>
            </a:endParaRPr>
          </a:p>
        </p:txBody>
      </p:sp>
      <p:sp>
        <p:nvSpPr>
          <p:cNvPr id="311" name="Google Shape;311;g30fc7aa7743_0_38"/>
          <p:cNvSpPr txBox="1">
            <a:spLocks noGrp="1"/>
          </p:cNvSpPr>
          <p:nvPr>
            <p:ph type="body" idx="1"/>
          </p:nvPr>
        </p:nvSpPr>
        <p:spPr>
          <a:xfrm>
            <a:off x="7455801" y="8809305"/>
            <a:ext cx="66816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FF4053"/>
                </a:solidFill>
              </a:rPr>
              <a:t>52</a:t>
            </a:r>
            <a:endParaRPr sz="4700">
              <a:solidFill>
                <a:srgbClr val="FF4053"/>
              </a:solidFill>
            </a:endParaRPr>
          </a:p>
        </p:txBody>
      </p:sp>
      <p:pic>
        <p:nvPicPr>
          <p:cNvPr id="312" name="Google Shape;312;g30fc7aa7743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600" y="3026751"/>
            <a:ext cx="8088627" cy="808862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30fc7aa7743_0_38"/>
          <p:cNvSpPr txBox="1">
            <a:spLocks noGrp="1"/>
          </p:cNvSpPr>
          <p:nvPr>
            <p:ph type="body" idx="1"/>
          </p:nvPr>
        </p:nvSpPr>
        <p:spPr>
          <a:xfrm>
            <a:off x="750901" y="8809305"/>
            <a:ext cx="66816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30E973"/>
                </a:solidFill>
              </a:rPr>
              <a:t>3</a:t>
            </a:r>
            <a:endParaRPr sz="4700">
              <a:solidFill>
                <a:srgbClr val="30E973"/>
              </a:solidFill>
            </a:endParaRPr>
          </a:p>
        </p:txBody>
      </p:sp>
      <p:sp>
        <p:nvSpPr>
          <p:cNvPr id="314" name="Google Shape;314;g30fc7aa7743_0_38"/>
          <p:cNvSpPr txBox="1">
            <a:spLocks noGrp="1"/>
          </p:cNvSpPr>
          <p:nvPr>
            <p:ph type="body" idx="9"/>
          </p:nvPr>
        </p:nvSpPr>
        <p:spPr>
          <a:xfrm>
            <a:off x="7612100" y="11115363"/>
            <a:ext cx="636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категории объявлений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23253cc9d_0_22"/>
          <p:cNvSpPr txBox="1">
            <a:spLocks noGrp="1"/>
          </p:cNvSpPr>
          <p:nvPr>
            <p:ph type="sldNum" idx="12"/>
          </p:nvPr>
        </p:nvSpPr>
        <p:spPr>
          <a:xfrm>
            <a:off x="23209725" y="699700"/>
            <a:ext cx="406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16</a:t>
            </a:fld>
            <a:endParaRPr/>
          </a:p>
        </p:txBody>
      </p:sp>
      <p:sp>
        <p:nvSpPr>
          <p:cNvPr id="320" name="Google Shape;320;g2923253cc9d_0_22"/>
          <p:cNvSpPr txBox="1">
            <a:spLocks noGrp="1"/>
          </p:cNvSpPr>
          <p:nvPr>
            <p:ph type="body" idx="1"/>
          </p:nvPr>
        </p:nvSpPr>
        <p:spPr>
          <a:xfrm>
            <a:off x="598513" y="2700000"/>
            <a:ext cx="22734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Челленджи роста</a:t>
            </a:r>
            <a:endParaRPr/>
          </a:p>
        </p:txBody>
      </p:sp>
      <p:sp>
        <p:nvSpPr>
          <p:cNvPr id="321" name="Google Shape;321;g2923253cc9d_0_22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g2923253cc9d_0_22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923253cc9d_0_22"/>
          <p:cNvSpPr/>
          <p:nvPr/>
        </p:nvSpPr>
        <p:spPr>
          <a:xfrm>
            <a:off x="12193278" y="886601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g2923253cc9d_0_22"/>
          <p:cNvSpPr txBox="1"/>
          <p:nvPr/>
        </p:nvSpPr>
        <p:spPr>
          <a:xfrm>
            <a:off x="12770950" y="920703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923253cc9d_0_22"/>
          <p:cNvSpPr/>
          <p:nvPr/>
        </p:nvSpPr>
        <p:spPr>
          <a:xfrm>
            <a:off x="16349789" y="4447588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g2923253cc9d_0_22"/>
          <p:cNvSpPr txBox="1"/>
          <p:nvPr/>
        </p:nvSpPr>
        <p:spPr>
          <a:xfrm>
            <a:off x="16892374" y="476280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923253cc9d_0_22"/>
          <p:cNvSpPr/>
          <p:nvPr/>
        </p:nvSpPr>
        <p:spPr>
          <a:xfrm>
            <a:off x="7835479" y="6408613"/>
            <a:ext cx="2175300" cy="2175300"/>
          </a:xfrm>
          <a:prstGeom prst="rect">
            <a:avLst/>
          </a:prstGeom>
          <a:solidFill>
            <a:srgbClr val="FF6061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g2923253cc9d_0_22"/>
          <p:cNvSpPr txBox="1"/>
          <p:nvPr/>
        </p:nvSpPr>
        <p:spPr>
          <a:xfrm>
            <a:off x="8374969" y="674963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923253cc9d_0_22"/>
          <p:cNvSpPr/>
          <p:nvPr/>
        </p:nvSpPr>
        <p:spPr>
          <a:xfrm>
            <a:off x="19470889" y="1037886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g2923253cc9d_0_22"/>
          <p:cNvSpPr txBox="1"/>
          <p:nvPr/>
        </p:nvSpPr>
        <p:spPr>
          <a:xfrm>
            <a:off x="20013474" y="1069408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1fac6de37_0_28"/>
          <p:cNvSpPr txBox="1">
            <a:spLocks noGrp="1"/>
          </p:cNvSpPr>
          <p:nvPr>
            <p:ph type="sldNum" idx="12"/>
          </p:nvPr>
        </p:nvSpPr>
        <p:spPr>
          <a:xfrm>
            <a:off x="22750104" y="699700"/>
            <a:ext cx="866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17</a:t>
            </a:fld>
            <a:endParaRPr/>
          </a:p>
        </p:txBody>
      </p:sp>
      <p:sp>
        <p:nvSpPr>
          <p:cNvPr id="336" name="Google Shape;336;g311fac6de37_0_28"/>
          <p:cNvSpPr txBox="1">
            <a:spLocks noGrp="1"/>
          </p:cNvSpPr>
          <p:nvPr>
            <p:ph type="body" idx="1"/>
          </p:nvPr>
        </p:nvSpPr>
        <p:spPr>
          <a:xfrm>
            <a:off x="597525" y="1626225"/>
            <a:ext cx="14655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Сложности. От общего к частному</a:t>
            </a:r>
            <a:endParaRPr/>
          </a:p>
        </p:txBody>
      </p:sp>
      <p:sp>
        <p:nvSpPr>
          <p:cNvPr id="337" name="Google Shape;337;g311fac6de37_0_28"/>
          <p:cNvSpPr txBox="1"/>
          <p:nvPr/>
        </p:nvSpPr>
        <p:spPr>
          <a:xfrm>
            <a:off x="48423" y="14199305"/>
            <a:ext cx="66201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Композицию из инструментов графики можно менять в зависимости от контекста слайда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11fac6de37_0_28"/>
          <p:cNvSpPr txBox="1">
            <a:spLocks noGrp="1"/>
          </p:cNvSpPr>
          <p:nvPr>
            <p:ph type="body" idx="8"/>
          </p:nvPr>
        </p:nvSpPr>
        <p:spPr>
          <a:xfrm>
            <a:off x="2330051" y="7963514"/>
            <a:ext cx="5358000" cy="2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от категорийных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и вертикальных команд, и порядок будет расти</a:t>
            </a:r>
            <a:endParaRPr/>
          </a:p>
        </p:txBody>
      </p:sp>
      <p:sp>
        <p:nvSpPr>
          <p:cNvPr id="339" name="Google Shape;339;g311fac6de37_0_28"/>
          <p:cNvSpPr txBox="1">
            <a:spLocks noGrp="1"/>
          </p:cNvSpPr>
          <p:nvPr>
            <p:ph type="body" idx="9"/>
          </p:nvPr>
        </p:nvSpPr>
        <p:spPr>
          <a:xfrm>
            <a:off x="9181103" y="7916481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по примерной оценке роста YoY * рост проникновения 20%-&gt;97% CPx</a:t>
            </a:r>
            <a:endParaRPr/>
          </a:p>
        </p:txBody>
      </p:sp>
      <p:sp>
        <p:nvSpPr>
          <p:cNvPr id="340" name="Google Shape;340;g311fac6de37_0_28"/>
          <p:cNvSpPr txBox="1">
            <a:spLocks noGrp="1"/>
          </p:cNvSpPr>
          <p:nvPr>
            <p:ph type="body" idx="1"/>
          </p:nvPr>
        </p:nvSpPr>
        <p:spPr>
          <a:xfrm>
            <a:off x="2414726" y="4902789"/>
            <a:ext cx="66816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7B4CFF"/>
                </a:solidFill>
              </a:rPr>
              <a:t>3yrs</a:t>
            </a:r>
            <a:endParaRPr sz="16900">
              <a:solidFill>
                <a:srgbClr val="7B4C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4700">
                <a:solidFill>
                  <a:srgbClr val="7B4CFF"/>
                </a:solidFill>
              </a:rPr>
              <a:t>бэклога</a:t>
            </a:r>
            <a:endParaRPr sz="4700">
              <a:solidFill>
                <a:srgbClr val="7B4CFF"/>
              </a:solidFill>
            </a:endParaRPr>
          </a:p>
        </p:txBody>
      </p:sp>
      <p:sp>
        <p:nvSpPr>
          <p:cNvPr id="341" name="Google Shape;341;g311fac6de37_0_28"/>
          <p:cNvSpPr txBox="1">
            <a:spLocks noGrp="1"/>
          </p:cNvSpPr>
          <p:nvPr>
            <p:ph type="body" idx="1"/>
          </p:nvPr>
        </p:nvSpPr>
        <p:spPr>
          <a:xfrm>
            <a:off x="9181111" y="4872706"/>
            <a:ext cx="66816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30E973"/>
                </a:solidFill>
              </a:rPr>
              <a:t>х40</a:t>
            </a:r>
            <a:endParaRPr sz="16900">
              <a:solidFill>
                <a:srgbClr val="30E973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4700">
                <a:solidFill>
                  <a:srgbClr val="30E973"/>
                </a:solidFill>
              </a:rPr>
              <a:t>нагрузки</a:t>
            </a:r>
            <a:endParaRPr sz="4700">
              <a:solidFill>
                <a:srgbClr val="30E973"/>
              </a:solidFill>
            </a:endParaRPr>
          </a:p>
        </p:txBody>
      </p:sp>
      <p:sp>
        <p:nvSpPr>
          <p:cNvPr id="342" name="Google Shape;342;g311fac6de37_0_28"/>
          <p:cNvSpPr txBox="1">
            <a:spLocks noGrp="1"/>
          </p:cNvSpPr>
          <p:nvPr>
            <p:ph type="body" idx="9"/>
          </p:nvPr>
        </p:nvSpPr>
        <p:spPr>
          <a:xfrm>
            <a:off x="15947478" y="7946581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инженеры из команды тратят время на саппорт</a:t>
            </a:r>
            <a:endParaRPr/>
          </a:p>
        </p:txBody>
      </p:sp>
      <p:sp>
        <p:nvSpPr>
          <p:cNvPr id="343" name="Google Shape;343;g311fac6de37_0_28"/>
          <p:cNvSpPr txBox="1">
            <a:spLocks noGrp="1"/>
          </p:cNvSpPr>
          <p:nvPr>
            <p:ph type="body" idx="1"/>
          </p:nvPr>
        </p:nvSpPr>
        <p:spPr>
          <a:xfrm>
            <a:off x="15947486" y="4902806"/>
            <a:ext cx="6681600" cy="27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16900">
                <a:solidFill>
                  <a:srgbClr val="FF4053"/>
                </a:solidFill>
              </a:rPr>
              <a:t>2 FTE</a:t>
            </a:r>
            <a:endParaRPr sz="16900">
              <a:solidFill>
                <a:srgbClr val="FF4053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4700">
                <a:solidFill>
                  <a:srgbClr val="FF4053"/>
                </a:solidFill>
              </a:rPr>
              <a:t>потребляет саппорт</a:t>
            </a:r>
            <a:endParaRPr sz="4700">
              <a:solidFill>
                <a:srgbClr val="FF405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fc7aa7743_0_117"/>
          <p:cNvSpPr txBox="1">
            <a:spLocks noGrp="1"/>
          </p:cNvSpPr>
          <p:nvPr>
            <p:ph type="sldNum" idx="12"/>
          </p:nvPr>
        </p:nvSpPr>
        <p:spPr>
          <a:xfrm>
            <a:off x="22750104" y="699700"/>
            <a:ext cx="866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18</a:t>
            </a:fld>
            <a:endParaRPr/>
          </a:p>
        </p:txBody>
      </p:sp>
      <p:sp>
        <p:nvSpPr>
          <p:cNvPr id="349" name="Google Shape;349;g30fc7aa7743_0_117"/>
          <p:cNvSpPr txBox="1">
            <a:spLocks noGrp="1"/>
          </p:cNvSpPr>
          <p:nvPr>
            <p:ph type="body" idx="1"/>
          </p:nvPr>
        </p:nvSpPr>
        <p:spPr>
          <a:xfrm>
            <a:off x="597525" y="1626225"/>
            <a:ext cx="18761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Вернемся к графикам роста признания сделок</a:t>
            </a:r>
            <a:endParaRPr/>
          </a:p>
        </p:txBody>
      </p:sp>
      <p:sp>
        <p:nvSpPr>
          <p:cNvPr id="350" name="Google Shape;350;g30fc7aa7743_0_117"/>
          <p:cNvSpPr txBox="1"/>
          <p:nvPr/>
        </p:nvSpPr>
        <p:spPr>
          <a:xfrm>
            <a:off x="48423" y="14199305"/>
            <a:ext cx="66201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Композицию из инструментов графики можно менять в зависимости от контекста слайда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30fc7aa7743_0_117" title="Диаграмма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357" y="3764274"/>
            <a:ext cx="15745776" cy="97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0fc7aa7743_0_117"/>
          <p:cNvSpPr txBox="1">
            <a:spLocks noGrp="1"/>
          </p:cNvSpPr>
          <p:nvPr>
            <p:ph type="body" idx="1"/>
          </p:nvPr>
        </p:nvSpPr>
        <p:spPr>
          <a:xfrm>
            <a:off x="4247808" y="10263562"/>
            <a:ext cx="66816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9600">
                <a:solidFill>
                  <a:srgbClr val="FF4053"/>
                </a:solidFill>
              </a:rPr>
              <a:t>SLI 89.7</a:t>
            </a:r>
            <a:endParaRPr sz="9600">
              <a:solidFill>
                <a:srgbClr val="FF4053"/>
              </a:solidFill>
            </a:endParaRPr>
          </a:p>
        </p:txBody>
      </p:sp>
      <p:pic>
        <p:nvPicPr>
          <p:cNvPr id="353" name="Google Shape;353;g30fc7aa7743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600005" flipH="1">
            <a:off x="8192581" y="10519046"/>
            <a:ext cx="3963309" cy="167737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30fc7aa7743_0_117"/>
          <p:cNvSpPr txBox="1">
            <a:spLocks noGrp="1"/>
          </p:cNvSpPr>
          <p:nvPr>
            <p:ph type="body" idx="1"/>
          </p:nvPr>
        </p:nvSpPr>
        <p:spPr>
          <a:xfrm>
            <a:off x="6063869" y="7872061"/>
            <a:ext cx="74523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9600">
                <a:solidFill>
                  <a:srgbClr val="A36DF7"/>
                </a:solidFill>
              </a:rPr>
              <a:t>Scaling x6</a:t>
            </a:r>
            <a:endParaRPr sz="9600">
              <a:solidFill>
                <a:srgbClr val="A36DF7"/>
              </a:solidFill>
            </a:endParaRPr>
          </a:p>
        </p:txBody>
      </p:sp>
      <p:pic>
        <p:nvPicPr>
          <p:cNvPr id="355" name="Google Shape;355;g30fc7aa7743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11622978" y="8586196"/>
            <a:ext cx="3963309" cy="167737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0fc7aa7743_0_117"/>
          <p:cNvSpPr txBox="1">
            <a:spLocks noGrp="1"/>
          </p:cNvSpPr>
          <p:nvPr>
            <p:ph type="body" idx="1"/>
          </p:nvPr>
        </p:nvSpPr>
        <p:spPr>
          <a:xfrm>
            <a:off x="6878307" y="5328711"/>
            <a:ext cx="7818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9600">
                <a:solidFill>
                  <a:srgbClr val="05AAFF"/>
                </a:solidFill>
              </a:rPr>
              <a:t>Backlog 3yrs</a:t>
            </a:r>
            <a:endParaRPr sz="9600">
              <a:solidFill>
                <a:srgbClr val="05AAFF"/>
              </a:solidFill>
            </a:endParaRPr>
          </a:p>
        </p:txBody>
      </p:sp>
      <p:pic>
        <p:nvPicPr>
          <p:cNvPr id="357" name="Google Shape;357;g30fc7aa7743_0_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794817" flipH="1">
            <a:off x="14013178" y="5467197"/>
            <a:ext cx="3963309" cy="1677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0fc7aa7743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2831" y="7167949"/>
            <a:ext cx="5822623" cy="5822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0fc7aa7743_0_117"/>
          <p:cNvSpPr txBox="1">
            <a:spLocks noGrp="1"/>
          </p:cNvSpPr>
          <p:nvPr>
            <p:ph type="body" idx="1"/>
          </p:nvPr>
        </p:nvSpPr>
        <p:spPr>
          <a:xfrm>
            <a:off x="14004132" y="3325274"/>
            <a:ext cx="7818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 sz="9600">
                <a:solidFill>
                  <a:srgbClr val="30E973"/>
                </a:solidFill>
              </a:rPr>
              <a:t>Scaling x4</a:t>
            </a:r>
            <a:endParaRPr sz="9600">
              <a:solidFill>
                <a:srgbClr val="30E97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8c0ab80aa_1_168"/>
          <p:cNvSpPr txBox="1">
            <a:spLocks noGrp="1"/>
          </p:cNvSpPr>
          <p:nvPr>
            <p:ph type="sldNum" idx="12"/>
          </p:nvPr>
        </p:nvSpPr>
        <p:spPr>
          <a:xfrm>
            <a:off x="23209726" y="699700"/>
            <a:ext cx="406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19</a:t>
            </a:fld>
            <a:endParaRPr/>
          </a:p>
        </p:txBody>
      </p:sp>
      <p:sp>
        <p:nvSpPr>
          <p:cNvPr id="365" name="Google Shape;365;g298c0ab80aa_1_168"/>
          <p:cNvSpPr txBox="1">
            <a:spLocks noGrp="1"/>
          </p:cNvSpPr>
          <p:nvPr>
            <p:ph type="body" idx="1"/>
          </p:nvPr>
        </p:nvSpPr>
        <p:spPr>
          <a:xfrm>
            <a:off x="598513" y="2700000"/>
            <a:ext cx="22734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Ошибки по пути</a:t>
            </a:r>
            <a:endParaRPr/>
          </a:p>
        </p:txBody>
      </p:sp>
      <p:sp>
        <p:nvSpPr>
          <p:cNvPr id="366" name="Google Shape;366;g298c0ab80aa_1_168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g298c0ab80aa_1_168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98c0ab80aa_1_168"/>
          <p:cNvSpPr/>
          <p:nvPr/>
        </p:nvSpPr>
        <p:spPr>
          <a:xfrm>
            <a:off x="8309503" y="6086388"/>
            <a:ext cx="2175300" cy="2175300"/>
          </a:xfrm>
          <a:prstGeom prst="rect">
            <a:avLst/>
          </a:prstGeom>
          <a:solidFill>
            <a:srgbClr val="FF6061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g298c0ab80aa_1_168"/>
          <p:cNvSpPr txBox="1"/>
          <p:nvPr/>
        </p:nvSpPr>
        <p:spPr>
          <a:xfrm>
            <a:off x="8887175" y="6427412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98c0ab80aa_1_168"/>
          <p:cNvSpPr/>
          <p:nvPr/>
        </p:nvSpPr>
        <p:spPr>
          <a:xfrm>
            <a:off x="16197389" y="4447588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g298c0ab80aa_1_168"/>
          <p:cNvSpPr txBox="1"/>
          <p:nvPr/>
        </p:nvSpPr>
        <p:spPr>
          <a:xfrm>
            <a:off x="16739974" y="476280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98c0ab80aa_1_168"/>
          <p:cNvSpPr/>
          <p:nvPr/>
        </p:nvSpPr>
        <p:spPr>
          <a:xfrm>
            <a:off x="12958479" y="10037226"/>
            <a:ext cx="2175300" cy="2175300"/>
          </a:xfrm>
          <a:prstGeom prst="rect">
            <a:avLst/>
          </a:prstGeom>
          <a:solidFill>
            <a:srgbClr val="A36DF7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g298c0ab80aa_1_168"/>
          <p:cNvSpPr txBox="1"/>
          <p:nvPr/>
        </p:nvSpPr>
        <p:spPr>
          <a:xfrm>
            <a:off x="13497969" y="1037824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98c0ab80aa_1_168"/>
          <p:cNvSpPr/>
          <p:nvPr/>
        </p:nvSpPr>
        <p:spPr>
          <a:xfrm>
            <a:off x="19470889" y="1037886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g298c0ab80aa_1_168"/>
          <p:cNvSpPr txBox="1"/>
          <p:nvPr/>
        </p:nvSpPr>
        <p:spPr>
          <a:xfrm>
            <a:off x="20013474" y="1069408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923253cc9d_0_80" descr="Изображение"/>
          <p:cNvPicPr preferRelativeResize="0"/>
          <p:nvPr/>
        </p:nvPicPr>
        <p:blipFill rotWithShape="1">
          <a:blip r:embed="rId3">
            <a:alphaModFix/>
          </a:blip>
          <a:srcRect l="832"/>
          <a:stretch/>
        </p:blipFill>
        <p:spPr>
          <a:xfrm>
            <a:off x="13658762" y="1779950"/>
            <a:ext cx="9957500" cy="105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923253cc9d_0_80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/>
          </a:p>
        </p:txBody>
      </p:sp>
      <p:sp>
        <p:nvSpPr>
          <p:cNvPr id="150" name="Google Shape;150;g2923253cc9d_0_80"/>
          <p:cNvSpPr txBox="1">
            <a:spLocks noGrp="1"/>
          </p:cNvSpPr>
          <p:nvPr>
            <p:ph type="body" idx="1"/>
          </p:nvPr>
        </p:nvSpPr>
        <p:spPr>
          <a:xfrm>
            <a:off x="618653" y="3762364"/>
            <a:ext cx="111270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Char char="●"/>
            </a:pPr>
            <a:r>
              <a:rPr lang="en-US" sz="3800"/>
              <a:t>Team Lead в Авито</a:t>
            </a:r>
            <a:endParaRPr sz="3800"/>
          </a:p>
          <a:p>
            <a:pPr marL="4572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Char char="●"/>
            </a:pPr>
            <a:r>
              <a:rPr lang="en-US" sz="3800"/>
              <a:t>Развиваю PFP-продукты, специализируюсь на CPx</a:t>
            </a:r>
            <a:endParaRPr sz="3800"/>
          </a:p>
          <a:p>
            <a:pPr marL="4572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Char char="●"/>
            </a:pPr>
            <a:r>
              <a:rPr lang="en-US" sz="3800"/>
              <a:t>Работаю с Backend Data Intensive Application c 2012 года</a:t>
            </a:r>
            <a:endParaRPr sz="3800"/>
          </a:p>
          <a:p>
            <a:pPr marL="457200" lvl="0" indent="-469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Char char="●"/>
            </a:pPr>
            <a:r>
              <a:rPr lang="en-US" sz="3800"/>
              <a:t>Рад ответить на вопросы в tg: @detelepnev.</a:t>
            </a:r>
            <a:endParaRPr sz="3800"/>
          </a:p>
        </p:txBody>
      </p:sp>
      <p:sp>
        <p:nvSpPr>
          <p:cNvPr id="151" name="Google Shape;151;g2923253cc9d_0_80"/>
          <p:cNvSpPr txBox="1">
            <a:spLocks noGrp="1"/>
          </p:cNvSpPr>
          <p:nvPr>
            <p:ph type="body" idx="2"/>
          </p:nvPr>
        </p:nvSpPr>
        <p:spPr>
          <a:xfrm>
            <a:off x="593278" y="2660225"/>
            <a:ext cx="1006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Team Lead MNZ/ADV, продукт CPx</a:t>
            </a:r>
            <a:endParaRPr/>
          </a:p>
        </p:txBody>
      </p:sp>
      <p:sp>
        <p:nvSpPr>
          <p:cNvPr id="152" name="Google Shape;152;g2923253cc9d_0_80"/>
          <p:cNvSpPr txBox="1">
            <a:spLocks noGrp="1"/>
          </p:cNvSpPr>
          <p:nvPr>
            <p:ph type="body" idx="3"/>
          </p:nvPr>
        </p:nvSpPr>
        <p:spPr>
          <a:xfrm>
            <a:off x="598500" y="1632575"/>
            <a:ext cx="10812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Дмитрий Телепнев</a:t>
            </a:r>
            <a:endParaRPr/>
          </a:p>
        </p:txBody>
      </p:sp>
      <p:pic>
        <p:nvPicPr>
          <p:cNvPr id="153" name="Google Shape;153;g2923253cc9d_0_80"/>
          <p:cNvPicPr preferRelativeResize="0"/>
          <p:nvPr/>
        </p:nvPicPr>
        <p:blipFill rotWithShape="1">
          <a:blip r:embed="rId4">
            <a:alphaModFix/>
          </a:blip>
          <a:srcRect l="5207" t="19308" r="4229" b="8696"/>
          <a:stretch/>
        </p:blipFill>
        <p:spPr>
          <a:xfrm>
            <a:off x="13396825" y="1541825"/>
            <a:ext cx="9957499" cy="105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98c0ab80aa_2_63"/>
          <p:cNvSpPr txBox="1">
            <a:spLocks noGrp="1"/>
          </p:cNvSpPr>
          <p:nvPr>
            <p:ph type="sldNum" idx="12"/>
          </p:nvPr>
        </p:nvSpPr>
        <p:spPr>
          <a:xfrm>
            <a:off x="22750104" y="699700"/>
            <a:ext cx="866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20</a:t>
            </a:fld>
            <a:endParaRPr/>
          </a:p>
        </p:txBody>
      </p:sp>
      <p:sp>
        <p:nvSpPr>
          <p:cNvPr id="381" name="Google Shape;381;g298c0ab80aa_2_63"/>
          <p:cNvSpPr txBox="1">
            <a:spLocks noGrp="1"/>
          </p:cNvSpPr>
          <p:nvPr>
            <p:ph type="body" idx="1"/>
          </p:nvPr>
        </p:nvSpPr>
        <p:spPr>
          <a:xfrm>
            <a:off x="597523" y="1626225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Ошибки, допущенные на этапе проектирования</a:t>
            </a:r>
            <a:endParaRPr/>
          </a:p>
        </p:txBody>
      </p:sp>
      <p:sp>
        <p:nvSpPr>
          <p:cNvPr id="382" name="Google Shape;382;g298c0ab80aa_2_63"/>
          <p:cNvSpPr txBox="1">
            <a:spLocks noGrp="1"/>
          </p:cNvSpPr>
          <p:nvPr>
            <p:ph type="body" idx="6"/>
          </p:nvPr>
        </p:nvSpPr>
        <p:spPr>
          <a:xfrm>
            <a:off x="615425" y="7237300"/>
            <a:ext cx="69807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Прогноз роста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и определение вех масштабирования</a:t>
            </a:r>
            <a:endParaRPr/>
          </a:p>
        </p:txBody>
      </p:sp>
      <p:sp>
        <p:nvSpPr>
          <p:cNvPr id="383" name="Google Shape;383;g298c0ab80aa_2_63"/>
          <p:cNvSpPr txBox="1">
            <a:spLocks noGrp="1"/>
          </p:cNvSpPr>
          <p:nvPr>
            <p:ph type="body" idx="8"/>
          </p:nvPr>
        </p:nvSpPr>
        <p:spPr>
          <a:xfrm>
            <a:off x="7160088" y="7237311"/>
            <a:ext cx="5786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Точки расширения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и интеграции</a:t>
            </a:r>
            <a:endParaRPr/>
          </a:p>
        </p:txBody>
      </p:sp>
      <p:sp>
        <p:nvSpPr>
          <p:cNvPr id="384" name="Google Shape;384;g298c0ab80aa_2_63"/>
          <p:cNvSpPr txBox="1"/>
          <p:nvPr/>
        </p:nvSpPr>
        <p:spPr>
          <a:xfrm>
            <a:off x="48423" y="14199305"/>
            <a:ext cx="66201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Композицию из инструментов графики можно менять в зависимости от контекста слайда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g298c0ab80aa_2_63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598500" y="4837350"/>
            <a:ext cx="3137546" cy="223217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298c0ab80aa_2_63"/>
          <p:cNvSpPr txBox="1"/>
          <p:nvPr/>
        </p:nvSpPr>
        <p:spPr>
          <a:xfrm>
            <a:off x="711875" y="9239800"/>
            <a:ext cx="529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Рост – это проблема будущих нас. MLP наше всё)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7" name="Google Shape;387;g298c0ab80aa_2_63"/>
          <p:cNvSpPr txBox="1"/>
          <p:nvPr/>
        </p:nvSpPr>
        <p:spPr>
          <a:xfrm>
            <a:off x="7160100" y="9072025"/>
            <a:ext cx="5293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Зачем вам точки расширения 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и интеграции? Будет запрос, возьмем и сделаем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8" name="Google Shape;388;g298c0ab80aa_2_63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7160112" y="4837350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98c0ab80aa_2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8588" y="3339225"/>
            <a:ext cx="10224374" cy="1022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c7aa7743_0_57"/>
          <p:cNvSpPr txBox="1">
            <a:spLocks noGrp="1"/>
          </p:cNvSpPr>
          <p:nvPr>
            <p:ph type="sldNum" idx="12"/>
          </p:nvPr>
        </p:nvSpPr>
        <p:spPr>
          <a:xfrm>
            <a:off x="22750104" y="699700"/>
            <a:ext cx="8661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21</a:t>
            </a:fld>
            <a:endParaRPr/>
          </a:p>
        </p:txBody>
      </p:sp>
      <p:sp>
        <p:nvSpPr>
          <p:cNvPr id="395" name="Google Shape;395;g30fc7aa7743_0_57"/>
          <p:cNvSpPr txBox="1">
            <a:spLocks noGrp="1"/>
          </p:cNvSpPr>
          <p:nvPr>
            <p:ph type="body" idx="1"/>
          </p:nvPr>
        </p:nvSpPr>
        <p:spPr>
          <a:xfrm>
            <a:off x="597523" y="1626225"/>
            <a:ext cx="145491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Ошибки, допущенные на этапе эксплуатации:</a:t>
            </a:r>
            <a:endParaRPr/>
          </a:p>
        </p:txBody>
      </p:sp>
      <p:sp>
        <p:nvSpPr>
          <p:cNvPr id="396" name="Google Shape;396;g30fc7aa7743_0_57"/>
          <p:cNvSpPr txBox="1">
            <a:spLocks noGrp="1"/>
          </p:cNvSpPr>
          <p:nvPr>
            <p:ph type="body" idx="6"/>
          </p:nvPr>
        </p:nvSpPr>
        <p:spPr>
          <a:xfrm>
            <a:off x="614450" y="5575788"/>
            <a:ext cx="698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Метрики</a:t>
            </a:r>
            <a:endParaRPr/>
          </a:p>
        </p:txBody>
      </p:sp>
      <p:sp>
        <p:nvSpPr>
          <p:cNvPr id="397" name="Google Shape;397;g30fc7aa7743_0_57"/>
          <p:cNvSpPr txBox="1">
            <a:spLocks noGrp="1"/>
          </p:cNvSpPr>
          <p:nvPr>
            <p:ph type="body" idx="7"/>
          </p:nvPr>
        </p:nvSpPr>
        <p:spPr>
          <a:xfrm>
            <a:off x="7884774" y="5575788"/>
            <a:ext cx="623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Саппорт</a:t>
            </a:r>
            <a:endParaRPr/>
          </a:p>
        </p:txBody>
      </p:sp>
      <p:sp>
        <p:nvSpPr>
          <p:cNvPr id="398" name="Google Shape;398;g30fc7aa7743_0_57"/>
          <p:cNvSpPr txBox="1">
            <a:spLocks noGrp="1"/>
          </p:cNvSpPr>
          <p:nvPr>
            <p:ph type="body" idx="8"/>
          </p:nvPr>
        </p:nvSpPr>
        <p:spPr>
          <a:xfrm>
            <a:off x="630138" y="10295486"/>
            <a:ext cx="578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Инциденты</a:t>
            </a:r>
            <a:endParaRPr/>
          </a:p>
        </p:txBody>
      </p:sp>
      <p:sp>
        <p:nvSpPr>
          <p:cNvPr id="399" name="Google Shape;399;g30fc7aa7743_0_57"/>
          <p:cNvSpPr txBox="1"/>
          <p:nvPr/>
        </p:nvSpPr>
        <p:spPr>
          <a:xfrm>
            <a:off x="48423" y="14199305"/>
            <a:ext cx="6620100" cy="15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Helvetica Neue"/>
              <a:buNone/>
            </a:pPr>
            <a:r>
              <a:rPr lang="en-US" sz="2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Композицию из инструментов графики можно менять в зависимости от контекста слайда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30fc7aa7743_0_57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597525" y="3175838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0fc7aa7743_0_57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7928587" y="3175838"/>
            <a:ext cx="3137546" cy="2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0fc7aa7743_0_57" descr="Изображение"/>
          <p:cNvPicPr preferRelativeResize="0"/>
          <p:nvPr/>
        </p:nvPicPr>
        <p:blipFill rotWithShape="1">
          <a:blip r:embed="rId5">
            <a:alphaModFix/>
          </a:blip>
          <a:srcRect t="14428" b="14427"/>
          <a:stretch/>
        </p:blipFill>
        <p:spPr>
          <a:xfrm>
            <a:off x="613213" y="8084678"/>
            <a:ext cx="3137546" cy="223218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30fc7aa7743_0_57"/>
          <p:cNvSpPr txBox="1"/>
          <p:nvPr/>
        </p:nvSpPr>
        <p:spPr>
          <a:xfrm>
            <a:off x="657000" y="6222288"/>
            <a:ext cx="529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не собирайте метрики совсем или собирайте слишком много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4" name="Google Shape;404;g30fc7aa7743_0_57"/>
          <p:cNvSpPr txBox="1"/>
          <p:nvPr/>
        </p:nvSpPr>
        <p:spPr>
          <a:xfrm>
            <a:off x="7896750" y="6176075"/>
            <a:ext cx="5293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обрабатывайте запросы саппорта и забывайте про них. Все обращения уникальны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5" name="Google Shape;405;g30fc7aa7743_0_57"/>
          <p:cNvSpPr txBox="1"/>
          <p:nvPr/>
        </p:nvSpPr>
        <p:spPr>
          <a:xfrm>
            <a:off x="657000" y="10941975"/>
            <a:ext cx="5293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не логируйте инциденты. Не разбирайте и не анализируйте их. Снаряд дважды в одну воронку не попадет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6" name="Google Shape;406;g30fc7aa7743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59625" y="3259068"/>
            <a:ext cx="7403976" cy="7403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0fc7aa7743_0_57"/>
          <p:cNvSpPr txBox="1">
            <a:spLocks noGrp="1"/>
          </p:cNvSpPr>
          <p:nvPr>
            <p:ph type="body" idx="7"/>
          </p:nvPr>
        </p:nvSpPr>
        <p:spPr>
          <a:xfrm>
            <a:off x="7884774" y="10402588"/>
            <a:ext cx="6233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Регулярное тестирование пропускной способности</a:t>
            </a:r>
            <a:endParaRPr/>
          </a:p>
        </p:txBody>
      </p:sp>
      <p:sp>
        <p:nvSpPr>
          <p:cNvPr id="408" name="Google Shape;408;g30fc7aa7743_0_57"/>
          <p:cNvSpPr txBox="1"/>
          <p:nvPr/>
        </p:nvSpPr>
        <p:spPr>
          <a:xfrm>
            <a:off x="7884775" y="11603188"/>
            <a:ext cx="5293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Helvetica Neue"/>
                <a:ea typeface="Helvetica Neue"/>
                <a:cs typeface="Helvetica Neue"/>
                <a:sym typeface="Helvetica Neue"/>
              </a:rPr>
              <a:t>Вредный совет:</a:t>
            </a:r>
            <a:r>
              <a:rPr lang="en-US" sz="2800">
                <a:latin typeface="Helvetica Neue Light"/>
                <a:ea typeface="Helvetica Neue Light"/>
                <a:cs typeface="Helvetica Neue Light"/>
                <a:sym typeface="Helvetica Neue Light"/>
              </a:rPr>
              <a:t> вам не нужно знать потолок пропускной способности </a:t>
            </a:r>
            <a:endParaRPr sz="2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9" name="Google Shape;409;g30fc7aa7743_0_57"/>
          <p:cNvPicPr preferRelativeResize="0"/>
          <p:nvPr/>
        </p:nvPicPr>
        <p:blipFill rotWithShape="1">
          <a:blip r:embed="rId7">
            <a:alphaModFix/>
          </a:blip>
          <a:srcRect t="14428" b="14427"/>
          <a:stretch/>
        </p:blipFill>
        <p:spPr>
          <a:xfrm>
            <a:off x="7860824" y="8148437"/>
            <a:ext cx="3288726" cy="23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11fac6de37_0_42"/>
          <p:cNvSpPr txBox="1">
            <a:spLocks noGrp="1"/>
          </p:cNvSpPr>
          <p:nvPr>
            <p:ph type="sldNum" idx="12"/>
          </p:nvPr>
        </p:nvSpPr>
        <p:spPr>
          <a:xfrm>
            <a:off x="23184126" y="699700"/>
            <a:ext cx="432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22</a:t>
            </a:fld>
            <a:endParaRPr/>
          </a:p>
        </p:txBody>
      </p:sp>
      <p:sp>
        <p:nvSpPr>
          <p:cNvPr id="415" name="Google Shape;415;g311fac6de37_0_42"/>
          <p:cNvSpPr txBox="1">
            <a:spLocks noGrp="1"/>
          </p:cNvSpPr>
          <p:nvPr>
            <p:ph type="body" idx="1"/>
          </p:nvPr>
        </p:nvSpPr>
        <p:spPr>
          <a:xfrm>
            <a:off x="598513" y="2700000"/>
            <a:ext cx="22734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Что сделали?</a:t>
            </a:r>
            <a:endParaRPr/>
          </a:p>
        </p:txBody>
      </p:sp>
      <p:sp>
        <p:nvSpPr>
          <p:cNvPr id="416" name="Google Shape;416;g311fac6de37_0_42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g311fac6de37_0_42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311fac6de37_0_42"/>
          <p:cNvSpPr txBox="1"/>
          <p:nvPr/>
        </p:nvSpPr>
        <p:spPr>
          <a:xfrm>
            <a:off x="9160902" y="670333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311fac6de37_0_42"/>
          <p:cNvSpPr/>
          <p:nvPr/>
        </p:nvSpPr>
        <p:spPr>
          <a:xfrm>
            <a:off x="16679232" y="5014313"/>
            <a:ext cx="2175300" cy="2175300"/>
          </a:xfrm>
          <a:prstGeom prst="rect">
            <a:avLst/>
          </a:prstGeom>
          <a:solidFill>
            <a:srgbClr val="00FF00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0" name="Google Shape;420;g311fac6de37_0_42"/>
          <p:cNvSpPr txBox="1"/>
          <p:nvPr/>
        </p:nvSpPr>
        <p:spPr>
          <a:xfrm>
            <a:off x="17218722" y="535533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311fac6de37_0_42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g311fac6de37_0_42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11fac6de37_0_42"/>
          <p:cNvSpPr/>
          <p:nvPr/>
        </p:nvSpPr>
        <p:spPr>
          <a:xfrm>
            <a:off x="8653181" y="6086388"/>
            <a:ext cx="2175300" cy="2175300"/>
          </a:xfrm>
          <a:prstGeom prst="rect">
            <a:avLst/>
          </a:prstGeom>
          <a:solidFill>
            <a:srgbClr val="FF6061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g311fac6de37_0_42"/>
          <p:cNvSpPr txBox="1"/>
          <p:nvPr/>
        </p:nvSpPr>
        <p:spPr>
          <a:xfrm>
            <a:off x="9230853" y="6427412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311fac6de37_0_42"/>
          <p:cNvSpPr txBox="1"/>
          <p:nvPr/>
        </p:nvSpPr>
        <p:spPr>
          <a:xfrm>
            <a:off x="17083652" y="4762809"/>
            <a:ext cx="1032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11fac6de37_0_42"/>
          <p:cNvSpPr/>
          <p:nvPr/>
        </p:nvSpPr>
        <p:spPr>
          <a:xfrm>
            <a:off x="13302157" y="10037226"/>
            <a:ext cx="2175300" cy="2175300"/>
          </a:xfrm>
          <a:prstGeom prst="rect">
            <a:avLst/>
          </a:prstGeom>
          <a:solidFill>
            <a:srgbClr val="A36DF7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g311fac6de37_0_42"/>
          <p:cNvSpPr txBox="1"/>
          <p:nvPr/>
        </p:nvSpPr>
        <p:spPr>
          <a:xfrm>
            <a:off x="13841647" y="1037824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311fac6de37_0_42"/>
          <p:cNvSpPr/>
          <p:nvPr/>
        </p:nvSpPr>
        <p:spPr>
          <a:xfrm>
            <a:off x="19470889" y="1037886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g311fac6de37_0_42"/>
          <p:cNvSpPr txBox="1"/>
          <p:nvPr/>
        </p:nvSpPr>
        <p:spPr>
          <a:xfrm>
            <a:off x="20013474" y="1069408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0fc7aa7743_0_78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23</a:t>
            </a:fld>
            <a:endParaRPr/>
          </a:p>
        </p:txBody>
      </p:sp>
      <p:sp>
        <p:nvSpPr>
          <p:cNvPr id="435" name="Google Shape;435;g30fc7aa7743_0_78"/>
          <p:cNvSpPr txBox="1">
            <a:spLocks noGrp="1"/>
          </p:cNvSpPr>
          <p:nvPr>
            <p:ph type="body" idx="3"/>
          </p:nvPr>
        </p:nvSpPr>
        <p:spPr>
          <a:xfrm>
            <a:off x="744273" y="11832575"/>
            <a:ext cx="96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Метрики воронки процессинга сделок</a:t>
            </a:r>
            <a:endParaRPr/>
          </a:p>
        </p:txBody>
      </p:sp>
      <p:sp>
        <p:nvSpPr>
          <p:cNvPr id="436" name="Google Shape;436;g30fc7aa7743_0_78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Бизнес-метрики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endParaRPr/>
          </a:p>
        </p:txBody>
      </p:sp>
      <p:sp>
        <p:nvSpPr>
          <p:cNvPr id="437" name="Google Shape;437;g30fc7aa7743_0_78"/>
          <p:cNvSpPr txBox="1">
            <a:spLocks noGrp="1"/>
          </p:cNvSpPr>
          <p:nvPr>
            <p:ph type="body" idx="1"/>
          </p:nvPr>
        </p:nvSpPr>
        <p:spPr>
          <a:xfrm>
            <a:off x="749975" y="12479075"/>
            <a:ext cx="2064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Строим метрики от тотал входа и размечаем количество непризнанных сделок до отправки в платежный шлюз</a:t>
            </a:r>
            <a:endParaRPr/>
          </a:p>
        </p:txBody>
      </p:sp>
      <p:pic>
        <p:nvPicPr>
          <p:cNvPr id="438" name="Google Shape;438;g30fc7aa774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75" y="2611475"/>
            <a:ext cx="22082110" cy="922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1417df42a5_0_7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24</a:t>
            </a:fld>
            <a:endParaRPr/>
          </a:p>
        </p:txBody>
      </p:sp>
      <p:sp>
        <p:nvSpPr>
          <p:cNvPr id="444" name="Google Shape;444;g31417df42a5_0_7"/>
          <p:cNvSpPr txBox="1">
            <a:spLocks noGrp="1"/>
          </p:cNvSpPr>
          <p:nvPr>
            <p:ph type="body" idx="3"/>
          </p:nvPr>
        </p:nvSpPr>
        <p:spPr>
          <a:xfrm>
            <a:off x="744273" y="11832575"/>
            <a:ext cx="961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Метрики воронки процессинга сделок</a:t>
            </a:r>
            <a:endParaRPr/>
          </a:p>
        </p:txBody>
      </p:sp>
      <p:sp>
        <p:nvSpPr>
          <p:cNvPr id="445" name="Google Shape;445;g31417df42a5_0_7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Бизнес-метрики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endParaRPr/>
          </a:p>
        </p:txBody>
      </p:sp>
      <p:sp>
        <p:nvSpPr>
          <p:cNvPr id="446" name="Google Shape;446;g31417df42a5_0_7"/>
          <p:cNvSpPr txBox="1">
            <a:spLocks noGrp="1"/>
          </p:cNvSpPr>
          <p:nvPr>
            <p:ph type="body" idx="1"/>
          </p:nvPr>
        </p:nvSpPr>
        <p:spPr>
          <a:xfrm>
            <a:off x="749975" y="12479075"/>
            <a:ext cx="2064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Размечаем вертикалью и категорией для отслеживания локальных инцидентов</a:t>
            </a:r>
            <a:endParaRPr/>
          </a:p>
        </p:txBody>
      </p:sp>
      <p:pic>
        <p:nvPicPr>
          <p:cNvPr id="447" name="Google Shape;447;g31417df42a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75" y="2553100"/>
            <a:ext cx="21928148" cy="89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1fac6de37_0_253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25</a:t>
            </a:fld>
            <a:endParaRPr/>
          </a:p>
        </p:txBody>
      </p:sp>
      <p:sp>
        <p:nvSpPr>
          <p:cNvPr id="453" name="Google Shape;453;g311fac6de37_0_253"/>
          <p:cNvSpPr txBox="1">
            <a:spLocks noGrp="1"/>
          </p:cNvSpPr>
          <p:nvPr>
            <p:ph type="body" idx="4"/>
          </p:nvPr>
        </p:nvSpPr>
        <p:spPr>
          <a:xfrm>
            <a:off x="611276" y="1632575"/>
            <a:ext cx="1914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Сквозной мониторинг от входа клиента до списания</a:t>
            </a:r>
            <a:endParaRPr/>
          </a:p>
        </p:txBody>
      </p:sp>
      <p:pic>
        <p:nvPicPr>
          <p:cNvPr id="454" name="Google Shape;454;g311fac6de37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313" y="3041850"/>
            <a:ext cx="20310326" cy="923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11fac6de37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650" y="4964700"/>
            <a:ext cx="13044552" cy="53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1fac6de37_0_264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26</a:t>
            </a:fld>
            <a:endParaRPr/>
          </a:p>
        </p:txBody>
      </p:sp>
      <p:sp>
        <p:nvSpPr>
          <p:cNvPr id="461" name="Google Shape;461;g311fac6de37_0_264"/>
          <p:cNvSpPr txBox="1">
            <a:spLocks noGrp="1"/>
          </p:cNvSpPr>
          <p:nvPr>
            <p:ph type="body" idx="4"/>
          </p:nvPr>
        </p:nvSpPr>
        <p:spPr>
          <a:xfrm>
            <a:off x="611276" y="1632575"/>
            <a:ext cx="19145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Сквозной мониторинг от входа клиента до списания</a:t>
            </a:r>
            <a:endParaRPr/>
          </a:p>
        </p:txBody>
      </p:sp>
      <p:pic>
        <p:nvPicPr>
          <p:cNvPr id="462" name="Google Shape;462;g311fac6de37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617175" y="4992900"/>
            <a:ext cx="11245650" cy="511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11fac6de37_0_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521" y="3355251"/>
            <a:ext cx="20305900" cy="83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1fac6de37_0_236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27</a:t>
            </a:fld>
            <a:endParaRPr/>
          </a:p>
        </p:txBody>
      </p:sp>
      <p:sp>
        <p:nvSpPr>
          <p:cNvPr id="469" name="Google Shape;469;g311fac6de37_0_236"/>
          <p:cNvSpPr txBox="1">
            <a:spLocks noGrp="1"/>
          </p:cNvSpPr>
          <p:nvPr>
            <p:ph type="body" idx="1"/>
          </p:nvPr>
        </p:nvSpPr>
        <p:spPr>
          <a:xfrm>
            <a:off x="699116" y="1554618"/>
            <a:ext cx="132030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Постройте мониторинг</a:t>
            </a:r>
            <a:endParaRPr/>
          </a:p>
        </p:txBody>
      </p:sp>
      <p:pic>
        <p:nvPicPr>
          <p:cNvPr id="470" name="Google Shape;470;g311fac6de37_0_236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2360875" y="4146874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11fac6de37_0_236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9273517" y="4146874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311fac6de37_0_236" descr="Изображение"/>
          <p:cNvPicPr preferRelativeResize="0"/>
          <p:nvPr/>
        </p:nvPicPr>
        <p:blipFill rotWithShape="1">
          <a:blip r:embed="rId5">
            <a:alphaModFix/>
          </a:blip>
          <a:srcRect t="14428" b="14427"/>
          <a:stretch/>
        </p:blipFill>
        <p:spPr>
          <a:xfrm>
            <a:off x="16170167" y="4146863"/>
            <a:ext cx="4224565" cy="30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311fac6de37_0_236"/>
          <p:cNvSpPr txBox="1">
            <a:spLocks noGrp="1"/>
          </p:cNvSpPr>
          <p:nvPr>
            <p:ph type="body" idx="8"/>
          </p:nvPr>
        </p:nvSpPr>
        <p:spPr>
          <a:xfrm>
            <a:off x="2376825" y="7572263"/>
            <a:ext cx="466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Бизнес-показатели для оценки работы сервиса</a:t>
            </a:r>
            <a:endParaRPr/>
          </a:p>
        </p:txBody>
      </p:sp>
      <p:sp>
        <p:nvSpPr>
          <p:cNvPr id="474" name="Google Shape;474;g311fac6de37_0_236"/>
          <p:cNvSpPr txBox="1">
            <a:spLocks noGrp="1"/>
          </p:cNvSpPr>
          <p:nvPr>
            <p:ph type="body" idx="9"/>
          </p:nvPr>
        </p:nvSpPr>
        <p:spPr>
          <a:xfrm>
            <a:off x="9393718" y="7572268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Сквозной мониторинг бизнес-показателей</a:t>
            </a:r>
            <a:endParaRPr/>
          </a:p>
        </p:txBody>
      </p:sp>
      <p:sp>
        <p:nvSpPr>
          <p:cNvPr id="475" name="Google Shape;475;g311fac6de37_0_236"/>
          <p:cNvSpPr txBox="1">
            <a:spLocks noGrp="1"/>
          </p:cNvSpPr>
          <p:nvPr>
            <p:ph type="body" idx="13"/>
          </p:nvPr>
        </p:nvSpPr>
        <p:spPr>
          <a:xfrm>
            <a:off x="16170174" y="7572264"/>
            <a:ext cx="466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Технические метрики – для локализации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02b55c339_0_3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28</a:t>
            </a:fld>
            <a:endParaRPr/>
          </a:p>
        </p:txBody>
      </p:sp>
      <p:sp>
        <p:nvSpPr>
          <p:cNvPr id="481" name="Google Shape;481;g3102b55c339_0_3"/>
          <p:cNvSpPr txBox="1">
            <a:spLocks noGrp="1"/>
          </p:cNvSpPr>
          <p:nvPr>
            <p:ph type="body" idx="3"/>
          </p:nvPr>
        </p:nvSpPr>
        <p:spPr>
          <a:xfrm>
            <a:off x="8061160" y="11961275"/>
            <a:ext cx="826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Сегментация обращений</a:t>
            </a:r>
            <a:endParaRPr/>
          </a:p>
        </p:txBody>
      </p:sp>
      <p:sp>
        <p:nvSpPr>
          <p:cNvPr id="482" name="Google Shape;482;g3102b55c339_0_3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Обращения в саппорте</a:t>
            </a:r>
            <a:endParaRPr/>
          </a:p>
        </p:txBody>
      </p:sp>
      <p:pic>
        <p:nvPicPr>
          <p:cNvPr id="483" name="Google Shape;483;g3102b55c33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75" y="2459075"/>
            <a:ext cx="12869852" cy="926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02b55c339_0_12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29</a:t>
            </a:fld>
            <a:endParaRPr/>
          </a:p>
        </p:txBody>
      </p:sp>
      <p:sp>
        <p:nvSpPr>
          <p:cNvPr id="489" name="Google Shape;489;g3102b55c339_0_12"/>
          <p:cNvSpPr txBox="1">
            <a:spLocks noGrp="1"/>
          </p:cNvSpPr>
          <p:nvPr>
            <p:ph type="body" idx="3"/>
          </p:nvPr>
        </p:nvSpPr>
        <p:spPr>
          <a:xfrm>
            <a:off x="8061160" y="11961275"/>
            <a:ext cx="8261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/>
              <a:t>Сегментация обращений</a:t>
            </a:r>
            <a:endParaRPr/>
          </a:p>
        </p:txBody>
      </p:sp>
      <p:sp>
        <p:nvSpPr>
          <p:cNvPr id="490" name="Google Shape;490;g3102b55c339_0_12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Обращения в саппорте</a:t>
            </a:r>
            <a:endParaRPr/>
          </a:p>
        </p:txBody>
      </p:sp>
      <p:pic>
        <p:nvPicPr>
          <p:cNvPr id="491" name="Google Shape;491;g3102b55c33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400" y="2619375"/>
            <a:ext cx="16839684" cy="93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</a:t>
            </a:fld>
            <a:endParaRPr/>
          </a:p>
        </p:txBody>
      </p:sp>
      <p:sp>
        <p:nvSpPr>
          <p:cNvPr id="159" name="Google Shape;159;p2"/>
          <p:cNvSpPr txBox="1">
            <a:spLocks noGrp="1"/>
          </p:cNvSpPr>
          <p:nvPr>
            <p:ph type="body" idx="1"/>
          </p:nvPr>
        </p:nvSpPr>
        <p:spPr>
          <a:xfrm>
            <a:off x="492676" y="10896311"/>
            <a:ext cx="10426200" cy="2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С какими проблемами можно столкнуться при быстром росте продукта</a:t>
            </a:r>
            <a:endParaRPr/>
          </a:p>
        </p:txBody>
      </p:sp>
      <p:sp>
        <p:nvSpPr>
          <p:cNvPr id="160" name="Google Shape;160;p2"/>
          <p:cNvSpPr txBox="1">
            <a:spLocks noGrp="1"/>
          </p:cNvSpPr>
          <p:nvPr>
            <p:ph type="body" idx="3"/>
          </p:nvPr>
        </p:nvSpPr>
        <p:spPr>
          <a:xfrm>
            <a:off x="595652" y="2329100"/>
            <a:ext cx="22046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</a:pPr>
            <a:r>
              <a:rPr lang="en-US"/>
              <a:t>О чем поговорим?</a:t>
            </a:r>
            <a:endParaRPr/>
          </a:p>
        </p:txBody>
      </p:sp>
      <p:pic>
        <p:nvPicPr>
          <p:cNvPr id="161" name="Google Shape;16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5675" y="2797450"/>
            <a:ext cx="11928174" cy="1192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0fc7aa7743_0_90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30</a:t>
            </a:fld>
            <a:endParaRPr/>
          </a:p>
        </p:txBody>
      </p:sp>
      <p:sp>
        <p:nvSpPr>
          <p:cNvPr id="497" name="Google Shape;497;g30fc7aa7743_0_90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Обращения в саппорте</a:t>
            </a:r>
            <a:endParaRPr/>
          </a:p>
        </p:txBody>
      </p:sp>
      <p:pic>
        <p:nvPicPr>
          <p:cNvPr id="498" name="Google Shape;498;g30fc7aa7743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25" y="2605375"/>
            <a:ext cx="14553745" cy="9080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1fac6de37_0_271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31</a:t>
            </a:fld>
            <a:endParaRPr/>
          </a:p>
        </p:txBody>
      </p:sp>
      <p:sp>
        <p:nvSpPr>
          <p:cNvPr id="504" name="Google Shape;504;g311fac6de37_0_271"/>
          <p:cNvSpPr txBox="1">
            <a:spLocks noGrp="1"/>
          </p:cNvSpPr>
          <p:nvPr>
            <p:ph type="body" idx="1"/>
          </p:nvPr>
        </p:nvSpPr>
        <p:spPr>
          <a:xfrm>
            <a:off x="699116" y="1554618"/>
            <a:ext cx="132030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Постройте процесс анализа обращений в саппорт</a:t>
            </a:r>
            <a:endParaRPr/>
          </a:p>
        </p:txBody>
      </p:sp>
      <p:pic>
        <p:nvPicPr>
          <p:cNvPr id="505" name="Google Shape;505;g311fac6de37_0_271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2360875" y="4172617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311fac6de37_0_271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9273517" y="4172617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311fac6de37_0_271" descr="Изображение"/>
          <p:cNvPicPr preferRelativeResize="0"/>
          <p:nvPr/>
        </p:nvPicPr>
        <p:blipFill rotWithShape="1">
          <a:blip r:embed="rId5">
            <a:alphaModFix/>
          </a:blip>
          <a:srcRect t="14428" b="14427"/>
          <a:stretch/>
        </p:blipFill>
        <p:spPr>
          <a:xfrm>
            <a:off x="16170167" y="4172606"/>
            <a:ext cx="4224565" cy="30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11fac6de37_0_271"/>
          <p:cNvSpPr txBox="1">
            <a:spLocks noGrp="1"/>
          </p:cNvSpPr>
          <p:nvPr>
            <p:ph type="body" idx="8"/>
          </p:nvPr>
        </p:nvSpPr>
        <p:spPr>
          <a:xfrm>
            <a:off x="2376825" y="7598006"/>
            <a:ext cx="422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Создайте реестр обращений</a:t>
            </a:r>
            <a:endParaRPr/>
          </a:p>
        </p:txBody>
      </p:sp>
      <p:sp>
        <p:nvSpPr>
          <p:cNvPr id="509" name="Google Shape;509;g311fac6de37_0_271"/>
          <p:cNvSpPr txBox="1">
            <a:spLocks noGrp="1"/>
          </p:cNvSpPr>
          <p:nvPr>
            <p:ph type="body" idx="9"/>
          </p:nvPr>
        </p:nvSpPr>
        <p:spPr>
          <a:xfrm>
            <a:off x="9393718" y="7598011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Проанализируйте статистику обращений по темам</a:t>
            </a:r>
            <a:endParaRPr/>
          </a:p>
        </p:txBody>
      </p:sp>
      <p:sp>
        <p:nvSpPr>
          <p:cNvPr id="510" name="Google Shape;510;g311fac6de37_0_271"/>
          <p:cNvSpPr txBox="1">
            <a:spLocks noGrp="1"/>
          </p:cNvSpPr>
          <p:nvPr>
            <p:ph type="body" idx="13"/>
          </p:nvPr>
        </p:nvSpPr>
        <p:spPr>
          <a:xfrm>
            <a:off x="16170174" y="7598007"/>
            <a:ext cx="466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Сформируйте и отсортируйте бэклог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0fc7aa7743_0_102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32</a:t>
            </a:fld>
            <a:endParaRPr/>
          </a:p>
        </p:txBody>
      </p:sp>
      <p:sp>
        <p:nvSpPr>
          <p:cNvPr id="516" name="Google Shape;516;g30fc7aa7743_0_102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Инциденты 5 WHYS</a:t>
            </a:r>
            <a:endParaRPr/>
          </a:p>
        </p:txBody>
      </p:sp>
      <p:pic>
        <p:nvPicPr>
          <p:cNvPr id="517" name="Google Shape;517;g30fc7aa7743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5" y="3627713"/>
            <a:ext cx="24572723" cy="56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02b55c339_0_23"/>
          <p:cNvSpPr txBox="1">
            <a:spLocks noGrp="1"/>
          </p:cNvSpPr>
          <p:nvPr>
            <p:ph type="sldNum" idx="12"/>
          </p:nvPr>
        </p:nvSpPr>
        <p:spPr>
          <a:xfrm>
            <a:off x="22941653" y="699700"/>
            <a:ext cx="674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33</a:t>
            </a:fld>
            <a:endParaRPr/>
          </a:p>
        </p:txBody>
      </p:sp>
      <p:sp>
        <p:nvSpPr>
          <p:cNvPr id="523" name="Google Shape;523;g3102b55c339_0_23"/>
          <p:cNvSpPr txBox="1">
            <a:spLocks noGrp="1"/>
          </p:cNvSpPr>
          <p:nvPr>
            <p:ph type="body" idx="4"/>
          </p:nvPr>
        </p:nvSpPr>
        <p:spPr>
          <a:xfrm>
            <a:off x="611268" y="1632575"/>
            <a:ext cx="177039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Инциденты 5 WHYS -&gt; Action Items</a:t>
            </a:r>
            <a:endParaRPr/>
          </a:p>
        </p:txBody>
      </p:sp>
      <p:pic>
        <p:nvPicPr>
          <p:cNvPr id="524" name="Google Shape;524;g3102b55c339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21" y="2920426"/>
            <a:ext cx="16680604" cy="1005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11fac6de37_0_282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34</a:t>
            </a:fld>
            <a:endParaRPr/>
          </a:p>
        </p:txBody>
      </p:sp>
      <p:sp>
        <p:nvSpPr>
          <p:cNvPr id="530" name="Google Shape;530;g311fac6de37_0_282"/>
          <p:cNvSpPr txBox="1">
            <a:spLocks noGrp="1"/>
          </p:cNvSpPr>
          <p:nvPr>
            <p:ph type="body" idx="1"/>
          </p:nvPr>
        </p:nvSpPr>
        <p:spPr>
          <a:xfrm>
            <a:off x="699116" y="1554618"/>
            <a:ext cx="132030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Постройте процесс анализа инцидентов</a:t>
            </a:r>
            <a:endParaRPr/>
          </a:p>
        </p:txBody>
      </p:sp>
      <p:pic>
        <p:nvPicPr>
          <p:cNvPr id="531" name="Google Shape;531;g311fac6de37_0_282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2360875" y="4172617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311fac6de37_0_282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9273517" y="4172617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311fac6de37_0_282" descr="Изображение"/>
          <p:cNvPicPr preferRelativeResize="0"/>
          <p:nvPr/>
        </p:nvPicPr>
        <p:blipFill rotWithShape="1">
          <a:blip r:embed="rId5">
            <a:alphaModFix/>
          </a:blip>
          <a:srcRect t="14428" b="14427"/>
          <a:stretch/>
        </p:blipFill>
        <p:spPr>
          <a:xfrm>
            <a:off x="16170167" y="4172606"/>
            <a:ext cx="4224565" cy="30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311fac6de37_0_282"/>
          <p:cNvSpPr txBox="1">
            <a:spLocks noGrp="1"/>
          </p:cNvSpPr>
          <p:nvPr>
            <p:ph type="body" idx="8"/>
          </p:nvPr>
        </p:nvSpPr>
        <p:spPr>
          <a:xfrm>
            <a:off x="2376825" y="7598006"/>
            <a:ext cx="422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Создайте реестр инцидентов</a:t>
            </a:r>
            <a:endParaRPr/>
          </a:p>
        </p:txBody>
      </p:sp>
      <p:sp>
        <p:nvSpPr>
          <p:cNvPr id="535" name="Google Shape;535;g311fac6de37_0_282"/>
          <p:cNvSpPr txBox="1">
            <a:spLocks noGrp="1"/>
          </p:cNvSpPr>
          <p:nvPr>
            <p:ph type="body" idx="9"/>
          </p:nvPr>
        </p:nvSpPr>
        <p:spPr>
          <a:xfrm>
            <a:off x="9393718" y="7598011"/>
            <a:ext cx="5358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Проанализируйте каждый инцидент, докопайтесь до причины</a:t>
            </a:r>
            <a:endParaRPr/>
          </a:p>
        </p:txBody>
      </p:sp>
      <p:sp>
        <p:nvSpPr>
          <p:cNvPr id="536" name="Google Shape;536;g311fac6de37_0_282"/>
          <p:cNvSpPr txBox="1">
            <a:spLocks noGrp="1"/>
          </p:cNvSpPr>
          <p:nvPr>
            <p:ph type="body" idx="13"/>
          </p:nvPr>
        </p:nvSpPr>
        <p:spPr>
          <a:xfrm>
            <a:off x="16170174" y="7598007"/>
            <a:ext cx="46626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Сформируйте и отсортируйте бэклог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98c0ab80aa_1_183"/>
          <p:cNvSpPr txBox="1">
            <a:spLocks noGrp="1"/>
          </p:cNvSpPr>
          <p:nvPr>
            <p:ph type="sldNum" idx="12"/>
          </p:nvPr>
        </p:nvSpPr>
        <p:spPr>
          <a:xfrm>
            <a:off x="23081777" y="699700"/>
            <a:ext cx="534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35</a:t>
            </a:fld>
            <a:endParaRPr/>
          </a:p>
        </p:txBody>
      </p:sp>
      <p:sp>
        <p:nvSpPr>
          <p:cNvPr id="542" name="Google Shape;542;g298c0ab80aa_1_183"/>
          <p:cNvSpPr txBox="1">
            <a:spLocks noGrp="1"/>
          </p:cNvSpPr>
          <p:nvPr>
            <p:ph type="body" idx="1"/>
          </p:nvPr>
        </p:nvSpPr>
        <p:spPr>
          <a:xfrm>
            <a:off x="598513" y="2700000"/>
            <a:ext cx="227340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Что делать с бэклогом </a:t>
            </a:r>
            <a:endParaRPr/>
          </a:p>
          <a:p>
            <a:pPr marL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на 3 года?</a:t>
            </a:r>
            <a:endParaRPr/>
          </a:p>
        </p:txBody>
      </p:sp>
      <p:sp>
        <p:nvSpPr>
          <p:cNvPr id="543" name="Google Shape;543;g298c0ab80aa_1_183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g298c0ab80aa_1_183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98c0ab80aa_1_183"/>
          <p:cNvSpPr txBox="1"/>
          <p:nvPr/>
        </p:nvSpPr>
        <p:spPr>
          <a:xfrm>
            <a:off x="8969624" y="670333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98c0ab80aa_1_183"/>
          <p:cNvSpPr/>
          <p:nvPr/>
        </p:nvSpPr>
        <p:spPr>
          <a:xfrm>
            <a:off x="16487954" y="5014313"/>
            <a:ext cx="2175300" cy="2175300"/>
          </a:xfrm>
          <a:prstGeom prst="rect">
            <a:avLst/>
          </a:prstGeom>
          <a:solidFill>
            <a:srgbClr val="00FF00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g298c0ab80aa_1_183"/>
          <p:cNvSpPr txBox="1"/>
          <p:nvPr/>
        </p:nvSpPr>
        <p:spPr>
          <a:xfrm>
            <a:off x="17027444" y="535533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98c0ab80aa_1_183"/>
          <p:cNvSpPr/>
          <p:nvPr/>
        </p:nvSpPr>
        <p:spPr>
          <a:xfrm>
            <a:off x="829416" y="10956613"/>
            <a:ext cx="2175300" cy="2175300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g298c0ab80aa_1_183"/>
          <p:cNvSpPr txBox="1"/>
          <p:nvPr/>
        </p:nvSpPr>
        <p:spPr>
          <a:xfrm>
            <a:off x="1429796" y="11273043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298c0ab80aa_1_183"/>
          <p:cNvSpPr/>
          <p:nvPr/>
        </p:nvSpPr>
        <p:spPr>
          <a:xfrm>
            <a:off x="8461903" y="6086388"/>
            <a:ext cx="2175300" cy="2175300"/>
          </a:xfrm>
          <a:prstGeom prst="rect">
            <a:avLst/>
          </a:prstGeom>
          <a:solidFill>
            <a:srgbClr val="FF6061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g298c0ab80aa_1_183"/>
          <p:cNvSpPr txBox="1"/>
          <p:nvPr/>
        </p:nvSpPr>
        <p:spPr>
          <a:xfrm>
            <a:off x="9039575" y="6427412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98c0ab80aa_1_183"/>
          <p:cNvSpPr txBox="1"/>
          <p:nvPr/>
        </p:nvSpPr>
        <p:spPr>
          <a:xfrm>
            <a:off x="21845374" y="4762809"/>
            <a:ext cx="10323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98c0ab80aa_1_183"/>
          <p:cNvSpPr/>
          <p:nvPr/>
        </p:nvSpPr>
        <p:spPr>
          <a:xfrm>
            <a:off x="13110879" y="10037226"/>
            <a:ext cx="2175300" cy="2175300"/>
          </a:xfrm>
          <a:prstGeom prst="rect">
            <a:avLst/>
          </a:prstGeom>
          <a:solidFill>
            <a:srgbClr val="A36DF7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g298c0ab80aa_1_183"/>
          <p:cNvSpPr txBox="1"/>
          <p:nvPr/>
        </p:nvSpPr>
        <p:spPr>
          <a:xfrm>
            <a:off x="13650369" y="1037824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98c0ab80aa_1_183"/>
          <p:cNvSpPr/>
          <p:nvPr/>
        </p:nvSpPr>
        <p:spPr>
          <a:xfrm>
            <a:off x="19470889" y="10378863"/>
            <a:ext cx="2175300" cy="2175300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g298c0ab80aa_1_183"/>
          <p:cNvSpPr txBox="1"/>
          <p:nvPr/>
        </p:nvSpPr>
        <p:spPr>
          <a:xfrm>
            <a:off x="20013474" y="1069408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g298c0ab80aa_2_0" descr="giphy-1_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9481" y="1314979"/>
            <a:ext cx="5222211" cy="29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98c0ab80aa_2_0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/>
          </a:p>
        </p:txBody>
      </p:sp>
      <p:sp>
        <p:nvSpPr>
          <p:cNvPr id="563" name="Google Shape;563;g298c0ab80aa_2_0"/>
          <p:cNvSpPr txBox="1">
            <a:spLocks noGrp="1"/>
          </p:cNvSpPr>
          <p:nvPr>
            <p:ph type="body" idx="1"/>
          </p:nvPr>
        </p:nvSpPr>
        <p:spPr>
          <a:xfrm>
            <a:off x="1843662" y="5019430"/>
            <a:ext cx="20696700" cy="5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С учетом роста категорий и их запросов идем в платформу</a:t>
            </a:r>
            <a:endParaRPr/>
          </a:p>
        </p:txBody>
      </p:sp>
      <p:pic>
        <p:nvPicPr>
          <p:cNvPr id="564" name="Google Shape;564;g298c0ab80aa_2_0" descr="Изображе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6839" y="9716014"/>
            <a:ext cx="6883402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1fac6de37_0_306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37</a:t>
            </a:fld>
            <a:endParaRPr/>
          </a:p>
        </p:txBody>
      </p:sp>
      <p:sp>
        <p:nvSpPr>
          <p:cNvPr id="570" name="Google Shape;570;g311fac6de37_0_306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Точно ли нужна платформа?</a:t>
            </a:r>
            <a:endParaRPr/>
          </a:p>
        </p:txBody>
      </p:sp>
      <p:sp>
        <p:nvSpPr>
          <p:cNvPr id="571" name="Google Shape;571;g311fac6de37_0_306"/>
          <p:cNvSpPr txBox="1">
            <a:spLocks noGrp="1"/>
          </p:cNvSpPr>
          <p:nvPr>
            <p:ph type="body" idx="2"/>
          </p:nvPr>
        </p:nvSpPr>
        <p:spPr>
          <a:xfrm>
            <a:off x="2391637" y="9399118"/>
            <a:ext cx="5770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5 вертикалей -&gt; 52 категории -&gt; Х сегментов пользователей</a:t>
            </a:r>
            <a:endParaRPr/>
          </a:p>
        </p:txBody>
      </p:sp>
      <p:sp>
        <p:nvSpPr>
          <p:cNvPr id="572" name="Google Shape;572;g311fac6de37_0_306"/>
          <p:cNvSpPr txBox="1">
            <a:spLocks noGrp="1"/>
          </p:cNvSpPr>
          <p:nvPr>
            <p:ph type="body" idx="3"/>
          </p:nvPr>
        </p:nvSpPr>
        <p:spPr>
          <a:xfrm>
            <a:off x="9095486" y="9360527"/>
            <a:ext cx="577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Потенциально под каждый сегмент хочется подстроить максимально эффективную механику</a:t>
            </a:r>
            <a:endParaRPr/>
          </a:p>
        </p:txBody>
      </p:sp>
      <p:sp>
        <p:nvSpPr>
          <p:cNvPr id="573" name="Google Shape;573;g311fac6de37_0_306"/>
          <p:cNvSpPr txBox="1">
            <a:spLocks noGrp="1"/>
          </p:cNvSpPr>
          <p:nvPr>
            <p:ph type="body" idx="4"/>
          </p:nvPr>
        </p:nvSpPr>
        <p:spPr>
          <a:xfrm>
            <a:off x="16352383" y="9360522"/>
            <a:ext cx="564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</a:pPr>
            <a:r>
              <a:rPr lang="en-US"/>
              <a:t>1 человек может сделать задачу за X времени</a:t>
            </a:r>
            <a:endParaRPr/>
          </a:p>
        </p:txBody>
      </p:sp>
      <p:sp>
        <p:nvSpPr>
          <p:cNvPr id="574" name="Google Shape;574;g311fac6de37_0_306"/>
          <p:cNvSpPr txBox="1">
            <a:spLocks noGrp="1"/>
          </p:cNvSpPr>
          <p:nvPr>
            <p:ph type="body" idx="8"/>
          </p:nvPr>
        </p:nvSpPr>
        <p:spPr>
          <a:xfrm>
            <a:off x="2432601" y="7420408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Кратно растет количество потребителей</a:t>
            </a:r>
            <a:endParaRPr/>
          </a:p>
        </p:txBody>
      </p:sp>
      <p:sp>
        <p:nvSpPr>
          <p:cNvPr id="575" name="Google Shape;575;g311fac6de37_0_306"/>
          <p:cNvSpPr txBox="1">
            <a:spLocks noGrp="1"/>
          </p:cNvSpPr>
          <p:nvPr>
            <p:ph type="body" idx="9"/>
          </p:nvPr>
        </p:nvSpPr>
        <p:spPr>
          <a:xfrm>
            <a:off x="16338255" y="7421212"/>
            <a:ext cx="5358000" cy="18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Цена доработки не уменьшается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None/>
            </a:pPr>
            <a:endParaRPr/>
          </a:p>
        </p:txBody>
      </p:sp>
      <p:pic>
        <p:nvPicPr>
          <p:cNvPr id="576" name="Google Shape;576;g311fac6de37_0_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95242" y="3582016"/>
            <a:ext cx="3448341" cy="344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11fac6de37_0_3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8736" y="3543439"/>
            <a:ext cx="3859376" cy="385938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311fac6de37_0_306"/>
          <p:cNvSpPr txBox="1">
            <a:spLocks noGrp="1"/>
          </p:cNvSpPr>
          <p:nvPr>
            <p:ph type="body" idx="9"/>
          </p:nvPr>
        </p:nvSpPr>
        <p:spPr>
          <a:xfrm>
            <a:off x="9140843" y="7458983"/>
            <a:ext cx="53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Кратно растет бэклог</a:t>
            </a:r>
            <a:endParaRPr/>
          </a:p>
        </p:txBody>
      </p:sp>
      <p:pic>
        <p:nvPicPr>
          <p:cNvPr id="579" name="Google Shape;579;g311fac6de37_0_3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3901" y="3669528"/>
            <a:ext cx="3448324" cy="34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1fac6de37_0_104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38</a:t>
            </a:fld>
            <a:endParaRPr/>
          </a:p>
        </p:txBody>
      </p:sp>
      <p:sp>
        <p:nvSpPr>
          <p:cNvPr id="585" name="Google Shape;585;g311fac6de37_0_104"/>
          <p:cNvSpPr txBox="1">
            <a:spLocks noGrp="1"/>
          </p:cNvSpPr>
          <p:nvPr>
            <p:ph type="body" idx="1"/>
          </p:nvPr>
        </p:nvSpPr>
        <p:spPr>
          <a:xfrm>
            <a:off x="699116" y="1554618"/>
            <a:ext cx="132030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Какие еще челленджи впереди?</a:t>
            </a:r>
            <a:endParaRPr/>
          </a:p>
        </p:txBody>
      </p:sp>
      <p:pic>
        <p:nvPicPr>
          <p:cNvPr id="586" name="Google Shape;586;g311fac6de37_0_104" descr="Изображение"/>
          <p:cNvPicPr preferRelativeResize="0"/>
          <p:nvPr/>
        </p:nvPicPr>
        <p:blipFill rotWithShape="1">
          <a:blip r:embed="rId3">
            <a:alphaModFix/>
          </a:blip>
          <a:srcRect t="14428" b="14427"/>
          <a:stretch/>
        </p:blipFill>
        <p:spPr>
          <a:xfrm>
            <a:off x="565419" y="2746036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11fac6de37_0_104" descr="Изображение"/>
          <p:cNvPicPr preferRelativeResize="0"/>
          <p:nvPr/>
        </p:nvPicPr>
        <p:blipFill rotWithShape="1">
          <a:blip r:embed="rId4">
            <a:alphaModFix/>
          </a:blip>
          <a:srcRect t="14428" b="14427"/>
          <a:stretch/>
        </p:blipFill>
        <p:spPr>
          <a:xfrm>
            <a:off x="5799186" y="2746036"/>
            <a:ext cx="4224565" cy="3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311fac6de37_0_104" descr="Изображение"/>
          <p:cNvPicPr preferRelativeResize="0"/>
          <p:nvPr/>
        </p:nvPicPr>
        <p:blipFill rotWithShape="1">
          <a:blip r:embed="rId5">
            <a:alphaModFix/>
          </a:blip>
          <a:srcRect t="14428" b="14427"/>
          <a:stretch/>
        </p:blipFill>
        <p:spPr>
          <a:xfrm>
            <a:off x="416061" y="8251100"/>
            <a:ext cx="4224565" cy="300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311fac6de37_0_104"/>
          <p:cNvPicPr preferRelativeResize="0"/>
          <p:nvPr/>
        </p:nvPicPr>
        <p:blipFill rotWithShape="1">
          <a:blip r:embed="rId6">
            <a:alphaModFix/>
          </a:blip>
          <a:srcRect t="14428" b="14427"/>
          <a:stretch/>
        </p:blipFill>
        <p:spPr>
          <a:xfrm>
            <a:off x="6304338" y="8251088"/>
            <a:ext cx="4224565" cy="30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11fac6de37_0_104"/>
          <p:cNvSpPr txBox="1">
            <a:spLocks noGrp="1"/>
          </p:cNvSpPr>
          <p:nvPr>
            <p:ph type="body" idx="8"/>
          </p:nvPr>
        </p:nvSpPr>
        <p:spPr>
          <a:xfrm>
            <a:off x="581369" y="6171425"/>
            <a:ext cx="4386600" cy="2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Расширение монетизационных механик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None/>
            </a:pPr>
            <a:endParaRPr/>
          </a:p>
        </p:txBody>
      </p:sp>
      <p:sp>
        <p:nvSpPr>
          <p:cNvPr id="591" name="Google Shape;591;g311fac6de37_0_104"/>
          <p:cNvSpPr txBox="1">
            <a:spLocks noGrp="1"/>
          </p:cNvSpPr>
          <p:nvPr>
            <p:ph type="body" idx="9"/>
          </p:nvPr>
        </p:nvSpPr>
        <p:spPr>
          <a:xfrm>
            <a:off x="5919387" y="6171430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Холодное хранилище и гарантии доставки</a:t>
            </a:r>
            <a:endParaRPr/>
          </a:p>
        </p:txBody>
      </p:sp>
      <p:sp>
        <p:nvSpPr>
          <p:cNvPr id="592" name="Google Shape;592;g311fac6de37_0_104"/>
          <p:cNvSpPr txBox="1">
            <a:spLocks noGrp="1"/>
          </p:cNvSpPr>
          <p:nvPr>
            <p:ph type="body" idx="13"/>
          </p:nvPr>
        </p:nvSpPr>
        <p:spPr>
          <a:xfrm>
            <a:off x="416068" y="11676501"/>
            <a:ext cx="4662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Пропускная способность x40</a:t>
            </a:r>
            <a:endParaRPr/>
          </a:p>
        </p:txBody>
      </p:sp>
      <p:sp>
        <p:nvSpPr>
          <p:cNvPr id="593" name="Google Shape;593;g311fac6de37_0_104"/>
          <p:cNvSpPr txBox="1">
            <a:spLocks noGrp="1"/>
          </p:cNvSpPr>
          <p:nvPr>
            <p:ph type="body" idx="9"/>
          </p:nvPr>
        </p:nvSpPr>
        <p:spPr>
          <a:xfrm>
            <a:off x="6304337" y="11676505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Availability </a:t>
            </a:r>
            <a:br>
              <a:rPr lang="en-US"/>
            </a:br>
            <a:r>
              <a:rPr lang="en-US"/>
              <a:t>SLO 9995</a:t>
            </a:r>
            <a:br>
              <a:rPr lang="en-US"/>
            </a:br>
            <a:r>
              <a:rPr lang="en-US"/>
              <a:t>Uptime 9995</a:t>
            </a:r>
            <a:endParaRPr/>
          </a:p>
        </p:txBody>
      </p:sp>
      <p:pic>
        <p:nvPicPr>
          <p:cNvPr id="594" name="Google Shape;594;g311fac6de37_0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76156" y="2533518"/>
            <a:ext cx="11030083" cy="1103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0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39</a:t>
            </a:fld>
            <a:endParaRPr/>
          </a:p>
        </p:txBody>
      </p:sp>
      <p:sp>
        <p:nvSpPr>
          <p:cNvPr id="600" name="Google Shape;600;p20"/>
          <p:cNvSpPr txBox="1">
            <a:spLocks noGrp="1"/>
          </p:cNvSpPr>
          <p:nvPr>
            <p:ph type="body" idx="1"/>
          </p:nvPr>
        </p:nvSpPr>
        <p:spPr>
          <a:xfrm>
            <a:off x="2740975" y="11844200"/>
            <a:ext cx="422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 b="1">
                <a:solidFill>
                  <a:schemeClr val="lt1"/>
                </a:solidFill>
              </a:rPr>
              <a:t>https://t.me/detelepnev</a:t>
            </a:r>
            <a:endParaRPr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b="1"/>
          </a:p>
        </p:txBody>
      </p:sp>
      <p:sp>
        <p:nvSpPr>
          <p:cNvPr id="601" name="Google Shape;601;p20"/>
          <p:cNvSpPr txBox="1">
            <a:spLocks noGrp="1"/>
          </p:cNvSpPr>
          <p:nvPr>
            <p:ph type="body" idx="3"/>
          </p:nvPr>
        </p:nvSpPr>
        <p:spPr>
          <a:xfrm>
            <a:off x="625872" y="7191738"/>
            <a:ext cx="5982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</a:pPr>
            <a:r>
              <a:rPr lang="en-US" b="1"/>
              <a:t>Team Lead MNZ/ADV</a:t>
            </a:r>
            <a:endParaRPr b="1"/>
          </a:p>
        </p:txBody>
      </p:sp>
      <p:sp>
        <p:nvSpPr>
          <p:cNvPr id="602" name="Google Shape;602;p20"/>
          <p:cNvSpPr txBox="1">
            <a:spLocks noGrp="1"/>
          </p:cNvSpPr>
          <p:nvPr>
            <p:ph type="body" idx="4"/>
          </p:nvPr>
        </p:nvSpPr>
        <p:spPr>
          <a:xfrm>
            <a:off x="626614" y="6213654"/>
            <a:ext cx="92124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Дмитрий Телепнев</a:t>
            </a:r>
            <a:endParaRPr/>
          </a:p>
        </p:txBody>
      </p:sp>
      <p:sp>
        <p:nvSpPr>
          <p:cNvPr id="603" name="Google Shape;603;p20"/>
          <p:cNvSpPr txBox="1">
            <a:spLocks noGrp="1"/>
          </p:cNvSpPr>
          <p:nvPr>
            <p:ph type="body" idx="5"/>
          </p:nvPr>
        </p:nvSpPr>
        <p:spPr>
          <a:xfrm>
            <a:off x="9839025" y="2558194"/>
            <a:ext cx="13495800" cy="5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В условиях динамичного рынка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и растущих требований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к эффективности успешное масштабирование продукта требует не только понимания ключевых рычагов роста, но и гибкости в адаптации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Helvetica Neue"/>
              <a:buNone/>
            </a:pPr>
            <a:r>
              <a:rPr lang="en-US"/>
              <a:t>к изменениям внешней среды</a:t>
            </a:r>
            <a:endParaRPr/>
          </a:p>
        </p:txBody>
      </p:sp>
      <p:pic>
        <p:nvPicPr>
          <p:cNvPr id="604" name="Google Shape;604;p20" descr="Изображение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21891" y="11759168"/>
            <a:ext cx="761058" cy="6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0"/>
          <p:cNvSpPr txBox="1"/>
          <p:nvPr/>
        </p:nvSpPr>
        <p:spPr>
          <a:xfrm>
            <a:off x="807925" y="11367438"/>
            <a:ext cx="1280369" cy="1419861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243022" dir="2741011" rotWithShape="0">
              <a:srgbClr val="FFFFFF"/>
            </a:outerShdw>
          </a:effectLst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508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6" name="Google Shape;606;p20" descr="Изображе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891" y="11759168"/>
            <a:ext cx="761058" cy="6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0" descr="Изображе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677249">
            <a:off x="4459199" y="8066112"/>
            <a:ext cx="4016537" cy="339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1112" y="7705850"/>
            <a:ext cx="5621176" cy="562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</a:t>
            </a:fld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body" idx="1"/>
          </p:nvPr>
        </p:nvSpPr>
        <p:spPr>
          <a:xfrm>
            <a:off x="418310" y="2416824"/>
            <a:ext cx="227340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/>
              <a:t>Про Авито и CPx</a:t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682829" y="10640338"/>
            <a:ext cx="2175222" cy="2175222"/>
          </a:xfrm>
          <a:prstGeom prst="rect">
            <a:avLst/>
          </a:prstGeom>
          <a:solidFill>
            <a:srgbClr val="05AA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  <a:effectLst>
            <a:outerShdw dist="152400" dir="2741011" rotWithShape="0">
              <a:srgbClr val="000000"/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1222319" y="10981362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"/>
          <p:cNvSpPr/>
          <p:nvPr/>
        </p:nvSpPr>
        <p:spPr>
          <a:xfrm>
            <a:off x="8519466" y="6857988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9119846" y="7174418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12269478" y="886601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12847150" y="9207037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16425989" y="4447588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6968574" y="4762809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19470889" y="10378863"/>
            <a:ext cx="2175300" cy="21753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20013474" y="10694084"/>
            <a:ext cx="1032300" cy="17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marR="0" lvl="0" indent="0" algn="l" rtl="0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0"/>
              <a:buFont typeface="Helvetica Neue"/>
              <a:buNone/>
            </a:pPr>
            <a:r>
              <a:rPr lang="en-US" sz="13000" b="1"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1fac6de37_0_160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5</a:t>
            </a:fld>
            <a:endParaRPr/>
          </a:p>
        </p:txBody>
      </p:sp>
      <p:sp>
        <p:nvSpPr>
          <p:cNvPr id="183" name="Google Shape;183;g311fac6de37_0_160"/>
          <p:cNvSpPr txBox="1">
            <a:spLocks noGrp="1"/>
          </p:cNvSpPr>
          <p:nvPr>
            <p:ph type="body" idx="3"/>
          </p:nvPr>
        </p:nvSpPr>
        <p:spPr>
          <a:xfrm>
            <a:off x="595652" y="2089685"/>
            <a:ext cx="23020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</a:pPr>
            <a:r>
              <a:rPr lang="en-US"/>
              <a:t>Структура Авито</a:t>
            </a:r>
            <a:endParaRPr/>
          </a:p>
        </p:txBody>
      </p:sp>
      <p:pic>
        <p:nvPicPr>
          <p:cNvPr id="184" name="Google Shape;184;g311fac6de37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7025" y="3933575"/>
            <a:ext cx="9607375" cy="96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1fac6de37_0_167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/>
          </a:p>
        </p:txBody>
      </p:sp>
      <p:sp>
        <p:nvSpPr>
          <p:cNvPr id="190" name="Google Shape;190;g311fac6de37_0_167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Горизонтали, вертикали и категории</a:t>
            </a:r>
            <a:endParaRPr/>
          </a:p>
        </p:txBody>
      </p:sp>
      <p:sp>
        <p:nvSpPr>
          <p:cNvPr id="191" name="Google Shape;191;g311fac6de37_0_167"/>
          <p:cNvSpPr/>
          <p:nvPr/>
        </p:nvSpPr>
        <p:spPr>
          <a:xfrm>
            <a:off x="3620700" y="2765400"/>
            <a:ext cx="3428400" cy="6194700"/>
          </a:xfrm>
          <a:prstGeom prst="rect">
            <a:avLst/>
          </a:prstGeom>
          <a:solidFill>
            <a:srgbClr val="30E9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311fac6de37_0_167"/>
          <p:cNvSpPr/>
          <p:nvPr/>
        </p:nvSpPr>
        <p:spPr>
          <a:xfrm>
            <a:off x="7049190" y="2765400"/>
            <a:ext cx="3428400" cy="6194700"/>
          </a:xfrm>
          <a:prstGeom prst="rect">
            <a:avLst/>
          </a:prstGeom>
          <a:solidFill>
            <a:srgbClr val="A36DF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Estate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g311fac6de37_0_167"/>
          <p:cNvSpPr/>
          <p:nvPr/>
        </p:nvSpPr>
        <p:spPr>
          <a:xfrm>
            <a:off x="10477680" y="2765400"/>
            <a:ext cx="3428400" cy="6194700"/>
          </a:xfrm>
          <a:prstGeom prst="rect">
            <a:avLst/>
          </a:prstGeom>
          <a:solidFill>
            <a:srgbClr val="7B4C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Jobs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g311fac6de37_0_167"/>
          <p:cNvSpPr/>
          <p:nvPr/>
        </p:nvSpPr>
        <p:spPr>
          <a:xfrm>
            <a:off x="13906170" y="2765400"/>
            <a:ext cx="3428400" cy="6194700"/>
          </a:xfrm>
          <a:prstGeom prst="rect">
            <a:avLst/>
          </a:prstGeom>
          <a:solidFill>
            <a:srgbClr val="FE694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g311fac6de37_0_167"/>
          <p:cNvSpPr/>
          <p:nvPr/>
        </p:nvSpPr>
        <p:spPr>
          <a:xfrm>
            <a:off x="17334660" y="2765400"/>
            <a:ext cx="3428400" cy="6194700"/>
          </a:xfrm>
          <a:prstGeom prst="rect">
            <a:avLst/>
          </a:prstGeom>
          <a:solidFill>
            <a:srgbClr val="30E9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g311fac6de37_0_167"/>
          <p:cNvSpPr/>
          <p:nvPr/>
        </p:nvSpPr>
        <p:spPr>
          <a:xfrm>
            <a:off x="3620700" y="8959974"/>
            <a:ext cx="17142600" cy="2009700"/>
          </a:xfrm>
          <a:prstGeom prst="rect">
            <a:avLst/>
          </a:prstGeom>
          <a:solidFill>
            <a:srgbClr val="30E9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MNZ/ADV/SX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g311fac6de37_0_167"/>
          <p:cNvSpPr/>
          <p:nvPr/>
        </p:nvSpPr>
        <p:spPr>
          <a:xfrm>
            <a:off x="3620700" y="10969712"/>
            <a:ext cx="17142600" cy="2009700"/>
          </a:xfrm>
          <a:prstGeom prst="rect">
            <a:avLst/>
          </a:prstGeom>
          <a:solidFill>
            <a:srgbClr val="A36DF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TnS/Anti Fraud/Search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8" name="Google Shape;198;g311fac6de37_0_167"/>
          <p:cNvSpPr/>
          <p:nvPr/>
        </p:nvSpPr>
        <p:spPr>
          <a:xfrm>
            <a:off x="3620700" y="5258002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Auto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g311fac6de37_0_167"/>
          <p:cNvSpPr/>
          <p:nvPr/>
        </p:nvSpPr>
        <p:spPr>
          <a:xfrm>
            <a:off x="3620700" y="7725965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g311fac6de37_0_167"/>
          <p:cNvSpPr/>
          <p:nvPr/>
        </p:nvSpPr>
        <p:spPr>
          <a:xfrm>
            <a:off x="3620700" y="6491983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Water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g311fac6de37_0_167"/>
          <p:cNvSpPr/>
          <p:nvPr/>
        </p:nvSpPr>
        <p:spPr>
          <a:xfrm>
            <a:off x="7049190" y="5257988"/>
            <a:ext cx="3428400" cy="1146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Commercial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g311fac6de37_0_167"/>
          <p:cNvSpPr/>
          <p:nvPr/>
        </p:nvSpPr>
        <p:spPr>
          <a:xfrm>
            <a:off x="7049190" y="6491970"/>
            <a:ext cx="3428400" cy="1146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Developments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g311fac6de37_0_167"/>
          <p:cNvSpPr/>
          <p:nvPr/>
        </p:nvSpPr>
        <p:spPr>
          <a:xfrm>
            <a:off x="7049190" y="7725965"/>
            <a:ext cx="3428400" cy="1146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g311fac6de37_0_167"/>
          <p:cNvSpPr/>
          <p:nvPr/>
        </p:nvSpPr>
        <p:spPr>
          <a:xfrm>
            <a:off x="13952255" y="5289382"/>
            <a:ext cx="3428400" cy="1146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 Services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g311fac6de37_0_167"/>
          <p:cNvSpPr/>
          <p:nvPr/>
        </p:nvSpPr>
        <p:spPr>
          <a:xfrm>
            <a:off x="13952255" y="6529919"/>
            <a:ext cx="3428400" cy="1146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Machinery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g311fac6de37_0_167"/>
          <p:cNvSpPr/>
          <p:nvPr/>
        </p:nvSpPr>
        <p:spPr>
          <a:xfrm>
            <a:off x="13952255" y="7770456"/>
            <a:ext cx="3428400" cy="1146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g311fac6de37_0_167"/>
          <p:cNvSpPr/>
          <p:nvPr/>
        </p:nvSpPr>
        <p:spPr>
          <a:xfrm>
            <a:off x="17334660" y="5289355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SpareParts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g311fac6de37_0_167"/>
          <p:cNvSpPr/>
          <p:nvPr/>
        </p:nvSpPr>
        <p:spPr>
          <a:xfrm>
            <a:off x="17334660" y="6529905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Gadgets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g311fac6de37_0_167"/>
          <p:cNvSpPr/>
          <p:nvPr/>
        </p:nvSpPr>
        <p:spPr>
          <a:xfrm>
            <a:off x="17334660" y="7770429"/>
            <a:ext cx="3428400" cy="1146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</a:t>
            </a:r>
            <a:endParaRPr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1fac6de37_0_3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7</a:t>
            </a:fld>
            <a:endParaRPr/>
          </a:p>
        </p:txBody>
      </p:sp>
      <p:sp>
        <p:nvSpPr>
          <p:cNvPr id="215" name="Google Shape;215;g311fac6de37_0_3"/>
          <p:cNvSpPr txBox="1">
            <a:spLocks noGrp="1"/>
          </p:cNvSpPr>
          <p:nvPr>
            <p:ph type="body" idx="3"/>
          </p:nvPr>
        </p:nvSpPr>
        <p:spPr>
          <a:xfrm>
            <a:off x="367052" y="2119547"/>
            <a:ext cx="230205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</a:pPr>
            <a:r>
              <a:rPr lang="en-US"/>
              <a:t>Монетизация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</a:pPr>
            <a:r>
              <a:rPr lang="en-US"/>
              <a:t>в Авито</a:t>
            </a:r>
            <a:endParaRPr/>
          </a:p>
        </p:txBody>
      </p:sp>
      <p:pic>
        <p:nvPicPr>
          <p:cNvPr id="216" name="Google Shape;216;g311fac6de37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857" y="2831624"/>
            <a:ext cx="11520973" cy="115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1fac6de37_0_9"/>
          <p:cNvSpPr txBox="1">
            <a:spLocks noGrp="1"/>
          </p:cNvSpPr>
          <p:nvPr>
            <p:ph type="sldNum" idx="12"/>
          </p:nvPr>
        </p:nvSpPr>
        <p:spPr>
          <a:xfrm>
            <a:off x="22915225" y="699700"/>
            <a:ext cx="8337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8</a:t>
            </a:fld>
            <a:endParaRPr/>
          </a:p>
        </p:txBody>
      </p:sp>
      <p:sp>
        <p:nvSpPr>
          <p:cNvPr id="222" name="Google Shape;222;g311fac6de37_0_9"/>
          <p:cNvSpPr txBox="1">
            <a:spLocks noGrp="1"/>
          </p:cNvSpPr>
          <p:nvPr>
            <p:ph type="body" idx="1"/>
          </p:nvPr>
        </p:nvSpPr>
        <p:spPr>
          <a:xfrm>
            <a:off x="699127" y="1622350"/>
            <a:ext cx="17217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Этапы развития монетизации в Авито</a:t>
            </a:r>
            <a:endParaRPr/>
          </a:p>
        </p:txBody>
      </p:sp>
      <p:sp>
        <p:nvSpPr>
          <p:cNvPr id="223" name="Google Shape;223;g311fac6de37_0_9"/>
          <p:cNvSpPr txBox="1">
            <a:spLocks noGrp="1"/>
          </p:cNvSpPr>
          <p:nvPr>
            <p:ph type="body" idx="8"/>
          </p:nvPr>
        </p:nvSpPr>
        <p:spPr>
          <a:xfrm>
            <a:off x="1638401" y="8277420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Начало пути - монетизация за резмещения</a:t>
            </a:r>
            <a:endParaRPr/>
          </a:p>
        </p:txBody>
      </p:sp>
      <p:sp>
        <p:nvSpPr>
          <p:cNvPr id="224" name="Google Shape;224;g311fac6de37_0_9"/>
          <p:cNvSpPr txBox="1">
            <a:spLocks noGrp="1"/>
          </p:cNvSpPr>
          <p:nvPr>
            <p:ph type="body" idx="9"/>
          </p:nvPr>
        </p:nvSpPr>
        <p:spPr>
          <a:xfrm>
            <a:off x="9447805" y="8277420"/>
            <a:ext cx="5358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CPx MLP для вертикалей</a:t>
            </a:r>
            <a:endParaRPr/>
          </a:p>
        </p:txBody>
      </p:sp>
      <p:sp>
        <p:nvSpPr>
          <p:cNvPr id="225" name="Google Shape;225;g311fac6de37_0_9"/>
          <p:cNvSpPr txBox="1">
            <a:spLocks noGrp="1"/>
          </p:cNvSpPr>
          <p:nvPr>
            <p:ph type="body" idx="13"/>
          </p:nvPr>
        </p:nvSpPr>
        <p:spPr>
          <a:xfrm>
            <a:off x="16853618" y="8277420"/>
            <a:ext cx="5358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3600"/>
              <a:buNone/>
            </a:pPr>
            <a:r>
              <a:rPr lang="en-US"/>
              <a:t>Сегментация селлеров и монетизация опыта</a:t>
            </a:r>
            <a:endParaRPr/>
          </a:p>
        </p:txBody>
      </p:sp>
      <p:pic>
        <p:nvPicPr>
          <p:cNvPr id="226" name="Google Shape;226;g311fac6de37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0461" y="4418369"/>
            <a:ext cx="3448325" cy="344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11fac6de37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4792" y="4488293"/>
            <a:ext cx="3448341" cy="344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11fac6de37_0_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4536" y="4488304"/>
            <a:ext cx="3859376" cy="385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11fac6de37_0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95139" y="5679793"/>
            <a:ext cx="3488427" cy="147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1fac6de37_0_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72564" y="5679793"/>
            <a:ext cx="3488427" cy="147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23253cc9d_0_68"/>
          <p:cNvSpPr txBox="1">
            <a:spLocks noGrp="1"/>
          </p:cNvSpPr>
          <p:nvPr>
            <p:ph type="sldNum" idx="12"/>
          </p:nvPr>
        </p:nvSpPr>
        <p:spPr>
          <a:xfrm>
            <a:off x="23332448" y="699698"/>
            <a:ext cx="2838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9</a:t>
            </a:fld>
            <a:endParaRPr/>
          </a:p>
        </p:txBody>
      </p:sp>
      <p:sp>
        <p:nvSpPr>
          <p:cNvPr id="236" name="Google Shape;236;g2923253cc9d_0_68"/>
          <p:cNvSpPr txBox="1">
            <a:spLocks noGrp="1"/>
          </p:cNvSpPr>
          <p:nvPr>
            <p:ph type="body" idx="1"/>
          </p:nvPr>
        </p:nvSpPr>
        <p:spPr>
          <a:xfrm>
            <a:off x="595650" y="11652680"/>
            <a:ext cx="15161400" cy="15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от 5 вертикалей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Helvetica Neue"/>
              <a:buNone/>
            </a:pPr>
            <a:r>
              <a:rPr lang="en-US"/>
              <a:t>к &gt;52 категориям</a:t>
            </a:r>
            <a:endParaRPr/>
          </a:p>
        </p:txBody>
      </p:sp>
      <p:sp>
        <p:nvSpPr>
          <p:cNvPr id="237" name="Google Shape;237;g2923253cc9d_0_68"/>
          <p:cNvSpPr txBox="1">
            <a:spLocks noGrp="1"/>
          </p:cNvSpPr>
          <p:nvPr>
            <p:ph type="body" idx="3"/>
          </p:nvPr>
        </p:nvSpPr>
        <p:spPr>
          <a:xfrm>
            <a:off x="595652" y="2089685"/>
            <a:ext cx="230205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0"/>
              <a:buFont typeface="Helvetica Neue"/>
              <a:buNone/>
            </a:pPr>
            <a:r>
              <a:rPr lang="en-US"/>
              <a:t>CPx в контексте Авито</a:t>
            </a:r>
            <a:endParaRPr/>
          </a:p>
        </p:txBody>
      </p:sp>
      <p:pic>
        <p:nvPicPr>
          <p:cNvPr id="238" name="Google Shape;238;g2923253cc9d_0_68"/>
          <p:cNvPicPr preferRelativeResize="0"/>
          <p:nvPr/>
        </p:nvPicPr>
        <p:blipFill rotWithShape="1">
          <a:blip r:embed="rId3">
            <a:alphaModFix/>
          </a:blip>
          <a:srcRect l="8170" r="-8169"/>
          <a:stretch/>
        </p:blipFill>
        <p:spPr>
          <a:xfrm>
            <a:off x="16861824" y="4114801"/>
            <a:ext cx="9862723" cy="986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</Words>
  <Application>Microsoft Office PowerPoint</Application>
  <PresentationFormat>Произвольный</PresentationFormat>
  <Paragraphs>253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Helvetica Neue</vt:lpstr>
      <vt:lpstr>Arial</vt:lpstr>
      <vt:lpstr>Helvetica Neue Light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Petko Ekaterina</cp:lastModifiedBy>
  <cp:revision>1</cp:revision>
  <dcterms:modified xsi:type="dcterms:W3CDTF">2024-11-20T10:26:33Z</dcterms:modified>
</cp:coreProperties>
</file>